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0691813" cy="7559675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99FF"/>
    <a:srgbClr val="CCECFF"/>
    <a:srgbClr val="CC99FF"/>
    <a:srgbClr val="CC66FF"/>
    <a:srgbClr val="CEFC84"/>
    <a:srgbClr val="CCCCFF"/>
    <a:srgbClr val="A3EF79"/>
    <a:srgbClr val="4FE37D"/>
    <a:srgbClr val="339966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2086" autoAdjust="0"/>
  </p:normalViewPr>
  <p:slideViewPr>
    <p:cSldViewPr snapToGrid="0">
      <p:cViewPr varScale="1">
        <p:scale>
          <a:sx n="67" d="100"/>
          <a:sy n="67" d="100"/>
        </p:scale>
        <p:origin x="105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249D0-5342-45AC-8CF6-BD2A9F2EA8F8}" type="datetimeFigureOut">
              <a:rPr kumimoji="1" lang="ja-JP" altLang="en-US" smtClean="0"/>
              <a:t>2018/6/8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048F5-C99A-4318-8D3A-5B3D24C35B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3151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249D0-5342-45AC-8CF6-BD2A9F2EA8F8}" type="datetimeFigureOut">
              <a:rPr kumimoji="1" lang="ja-JP" altLang="en-US" smtClean="0"/>
              <a:t>2018/6/8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048F5-C99A-4318-8D3A-5B3D24C35B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007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249D0-5342-45AC-8CF6-BD2A9F2EA8F8}" type="datetimeFigureOut">
              <a:rPr kumimoji="1" lang="ja-JP" altLang="en-US" smtClean="0"/>
              <a:t>2018/6/8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048F5-C99A-4318-8D3A-5B3D24C35B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8210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249D0-5342-45AC-8CF6-BD2A9F2EA8F8}" type="datetimeFigureOut">
              <a:rPr kumimoji="1" lang="ja-JP" altLang="en-US" smtClean="0"/>
              <a:t>2018/6/8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048F5-C99A-4318-8D3A-5B3D24C35B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0141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249D0-5342-45AC-8CF6-BD2A9F2EA8F8}" type="datetimeFigureOut">
              <a:rPr kumimoji="1" lang="ja-JP" altLang="en-US" smtClean="0"/>
              <a:t>2018/6/8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048F5-C99A-4318-8D3A-5B3D24C35B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8306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249D0-5342-45AC-8CF6-BD2A9F2EA8F8}" type="datetimeFigureOut">
              <a:rPr kumimoji="1" lang="ja-JP" altLang="en-US" smtClean="0"/>
              <a:t>2018/6/8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048F5-C99A-4318-8D3A-5B3D24C35B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74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249D0-5342-45AC-8CF6-BD2A9F2EA8F8}" type="datetimeFigureOut">
              <a:rPr kumimoji="1" lang="ja-JP" altLang="en-US" smtClean="0"/>
              <a:t>2018/6/8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048F5-C99A-4318-8D3A-5B3D24C35B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8026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249D0-5342-45AC-8CF6-BD2A9F2EA8F8}" type="datetimeFigureOut">
              <a:rPr kumimoji="1" lang="ja-JP" altLang="en-US" smtClean="0"/>
              <a:t>2018/6/8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048F5-C99A-4318-8D3A-5B3D24C35B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4894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249D0-5342-45AC-8CF6-BD2A9F2EA8F8}" type="datetimeFigureOut">
              <a:rPr kumimoji="1" lang="ja-JP" altLang="en-US" smtClean="0"/>
              <a:t>2018/6/8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048F5-C99A-4318-8D3A-5B3D24C35B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6838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249D0-5342-45AC-8CF6-BD2A9F2EA8F8}" type="datetimeFigureOut">
              <a:rPr kumimoji="1" lang="ja-JP" altLang="en-US" smtClean="0"/>
              <a:t>2018/6/8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048F5-C99A-4318-8D3A-5B3D24C35B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3303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249D0-5342-45AC-8CF6-BD2A9F2EA8F8}" type="datetimeFigureOut">
              <a:rPr kumimoji="1" lang="ja-JP" altLang="en-US" smtClean="0"/>
              <a:t>2018/6/8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048F5-C99A-4318-8D3A-5B3D24C35B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2167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249D0-5342-45AC-8CF6-BD2A9F2EA8F8}" type="datetimeFigureOut">
              <a:rPr kumimoji="1" lang="ja-JP" altLang="en-US" smtClean="0"/>
              <a:t>2018/6/8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048F5-C99A-4318-8D3A-5B3D24C35B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0824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kumimoji="1"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kumimoji="1"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image" Target="../media/image2.jpeg"/><Relationship Id="rId21" Type="http://schemas.openxmlformats.org/officeDocument/2006/relationships/image" Target="../media/image20.pn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Relationship Id="rId22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図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9232" y="2886459"/>
            <a:ext cx="1236922" cy="824413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739" y="1528428"/>
            <a:ext cx="1151415" cy="863561"/>
          </a:xfrm>
          <a:prstGeom prst="rect">
            <a:avLst/>
          </a:prstGeom>
        </p:spPr>
      </p:pic>
      <p:pic>
        <p:nvPicPr>
          <p:cNvPr id="29" name="図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604" y="4175050"/>
            <a:ext cx="1134816" cy="851112"/>
          </a:xfrm>
          <a:prstGeom prst="rect">
            <a:avLst/>
          </a:prstGeom>
        </p:spPr>
      </p:pic>
      <p:pic>
        <p:nvPicPr>
          <p:cNvPr id="33" name="図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710" y="6605523"/>
            <a:ext cx="1232936" cy="762879"/>
          </a:xfrm>
          <a:prstGeom prst="rect">
            <a:avLst/>
          </a:prstGeom>
        </p:spPr>
      </p:pic>
      <p:pic>
        <p:nvPicPr>
          <p:cNvPr id="30" name="図 2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19" b="16175"/>
          <a:stretch/>
        </p:blipFill>
        <p:spPr>
          <a:xfrm>
            <a:off x="9163162" y="5435411"/>
            <a:ext cx="1039700" cy="739356"/>
          </a:xfrm>
          <a:prstGeom prst="rect">
            <a:avLst/>
          </a:prstGeom>
        </p:spPr>
      </p:pic>
      <p:sp>
        <p:nvSpPr>
          <p:cNvPr id="28" name="正方形/長方形 27"/>
          <p:cNvSpPr/>
          <p:nvPr/>
        </p:nvSpPr>
        <p:spPr>
          <a:xfrm>
            <a:off x="3529031" y="0"/>
            <a:ext cx="3540713" cy="596204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3551274" y="5939923"/>
            <a:ext cx="3523376" cy="163065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円/楕円 87"/>
          <p:cNvSpPr/>
          <p:nvPr/>
        </p:nvSpPr>
        <p:spPr>
          <a:xfrm>
            <a:off x="5649842" y="3091337"/>
            <a:ext cx="1387560" cy="1271318"/>
          </a:xfrm>
          <a:prstGeom prst="ellipse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 dirty="0"/>
          </a:p>
        </p:txBody>
      </p:sp>
      <p:sp>
        <p:nvSpPr>
          <p:cNvPr id="73" name="角丸四角形 72"/>
          <p:cNvSpPr/>
          <p:nvPr/>
        </p:nvSpPr>
        <p:spPr>
          <a:xfrm>
            <a:off x="3675705" y="4619407"/>
            <a:ext cx="3220533" cy="7625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3" name="四角形吹き出し 2"/>
          <p:cNvSpPr/>
          <p:nvPr/>
        </p:nvSpPr>
        <p:spPr>
          <a:xfrm>
            <a:off x="3603033" y="158465"/>
            <a:ext cx="3362724" cy="469046"/>
          </a:xfrm>
          <a:prstGeom prst="wedgeRectCallout">
            <a:avLst>
              <a:gd name="adj1" fmla="val -35439"/>
              <a:gd name="adj2" fmla="val 69301"/>
            </a:avLst>
          </a:prstGeom>
          <a:blipFill>
            <a:blip r:embed="rId7"/>
            <a:tile tx="0" ty="0" sx="100000" sy="100000" flip="none" algn="tl"/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角丸四角形 56"/>
          <p:cNvSpPr/>
          <p:nvPr/>
        </p:nvSpPr>
        <p:spPr>
          <a:xfrm>
            <a:off x="3636203" y="3221773"/>
            <a:ext cx="1707549" cy="978662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51" name="角丸四角形 50"/>
          <p:cNvSpPr/>
          <p:nvPr/>
        </p:nvSpPr>
        <p:spPr>
          <a:xfrm>
            <a:off x="3636203" y="1050028"/>
            <a:ext cx="1569003" cy="649837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7161078" y="190515"/>
            <a:ext cx="242550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2800" cap="none" spc="0" dirty="0" smtClean="0">
                <a:ln w="0">
                  <a:noFill/>
                </a:ln>
                <a:solidFill>
                  <a:srgbClr val="996633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イベント情報</a:t>
            </a:r>
            <a:endParaRPr lang="ja-JP" altLang="en-US" sz="2800" cap="none" spc="0" dirty="0">
              <a:ln w="0">
                <a:noFill/>
              </a:ln>
              <a:solidFill>
                <a:srgbClr val="996633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7125584" y="733065"/>
            <a:ext cx="3581723" cy="2616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1100" b="1" cap="none" spc="0" dirty="0" smtClean="0">
                <a:ln w="0"/>
                <a:latin typeface="游ゴシック" panose="020B0400000000000000" pitchFamily="50" charset="-128"/>
                <a:ea typeface="游ゴシック" panose="020B0400000000000000" pitchFamily="50" charset="-128"/>
              </a:rPr>
              <a:t>参加無料！どなたさまでも参加できます！</a:t>
            </a:r>
            <a:endParaRPr lang="ja-JP" altLang="en-US" sz="1100" b="1" cap="none" spc="0" dirty="0">
              <a:ln w="0"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2" name="テキスト ボックス 2"/>
          <p:cNvSpPr txBox="1">
            <a:spLocks noChangeArrowheads="1"/>
          </p:cNvSpPr>
          <p:nvPr/>
        </p:nvSpPr>
        <p:spPr bwMode="auto">
          <a:xfrm>
            <a:off x="3544586" y="6441872"/>
            <a:ext cx="2809549" cy="6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en-US" sz="900" b="1" kern="100" dirty="0" smtClean="0">
                <a:solidFill>
                  <a:srgbClr val="FFC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千葉市指定事業所番号</a:t>
            </a:r>
            <a:r>
              <a:rPr lang="en-US" altLang="ja-JP" sz="900" b="1" kern="100" dirty="0" smtClean="0">
                <a:solidFill>
                  <a:srgbClr val="FFC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1210103766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ja-JP" altLang="en-US" sz="900" b="1" kern="100" dirty="0" smtClean="0">
                <a:solidFill>
                  <a:srgbClr val="FFC000"/>
                </a:solidFill>
                <a:effectLst/>
                <a:latin typeface="Century" panose="020406040505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就労移行支援事業所</a:t>
            </a:r>
            <a:endParaRPr lang="en-US" altLang="ja-JP" sz="900" b="1" kern="100" dirty="0" smtClean="0">
              <a:solidFill>
                <a:srgbClr val="FFC000"/>
              </a:solidFill>
              <a:effectLst/>
              <a:latin typeface="Century" panose="020406040505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ja-JP" sz="1400" b="1" kern="100" dirty="0" smtClean="0">
                <a:solidFill>
                  <a:srgbClr val="FFC000"/>
                </a:solidFill>
                <a:effectLst/>
                <a:latin typeface="Century" panose="020406040505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パレット</a:t>
            </a:r>
            <a:r>
              <a:rPr lang="ja-JP" sz="1400" b="1" kern="100" dirty="0">
                <a:solidFill>
                  <a:srgbClr val="FFC000"/>
                </a:solidFill>
                <a:effectLst/>
                <a:latin typeface="Century" panose="020406040505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稲毛海岸</a:t>
            </a:r>
            <a:endParaRPr lang="ja-JP" sz="900" kern="100" dirty="0">
              <a:solidFill>
                <a:srgbClr val="FFC000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43" name="テキスト ボックス 2"/>
          <p:cNvSpPr txBox="1">
            <a:spLocks noChangeArrowheads="1"/>
          </p:cNvSpPr>
          <p:nvPr/>
        </p:nvSpPr>
        <p:spPr bwMode="auto">
          <a:xfrm>
            <a:off x="3543123" y="5983592"/>
            <a:ext cx="3112980" cy="47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spcAft>
                <a:spcPts val="0"/>
              </a:spcAft>
            </a:pPr>
            <a:r>
              <a:rPr lang="ja-JP" sz="1600" b="1" kern="100" dirty="0">
                <a:solidFill>
                  <a:schemeClr val="bg1"/>
                </a:solidFill>
                <a:effectLst/>
                <a:latin typeface="Century" panose="020406040505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☎</a:t>
            </a:r>
            <a:r>
              <a:rPr lang="en-US" sz="1600" b="1" kern="100" dirty="0">
                <a:solidFill>
                  <a:schemeClr val="bg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043-305-5053</a:t>
            </a:r>
            <a:r>
              <a:rPr lang="ja-JP" sz="1050" b="1" kern="100" dirty="0">
                <a:solidFill>
                  <a:schemeClr val="bg1"/>
                </a:solidFill>
                <a:effectLst/>
                <a:latin typeface="Century" panose="020406040505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（受付時間</a:t>
            </a:r>
            <a:r>
              <a:rPr lang="en-US" sz="1050" b="1" kern="100" dirty="0">
                <a:solidFill>
                  <a:schemeClr val="bg1"/>
                </a:solidFill>
                <a:effectLst/>
                <a:latin typeface="Century" panose="020406040505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9</a:t>
            </a:r>
            <a:r>
              <a:rPr lang="ja-JP" sz="1050" b="1" kern="100" dirty="0">
                <a:solidFill>
                  <a:schemeClr val="bg1"/>
                </a:solidFill>
                <a:effectLst/>
                <a:latin typeface="Century" panose="020406040505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～</a:t>
            </a:r>
            <a:r>
              <a:rPr lang="en-US" sz="1050" b="1" kern="100" dirty="0">
                <a:solidFill>
                  <a:schemeClr val="bg1"/>
                </a:solidFill>
                <a:effectLst/>
                <a:latin typeface="Century" panose="020406040505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18</a:t>
            </a:r>
            <a:r>
              <a:rPr lang="ja-JP" sz="1050" b="1" kern="100" dirty="0">
                <a:solidFill>
                  <a:schemeClr val="bg1"/>
                </a:solidFill>
                <a:effectLst/>
                <a:latin typeface="Century" panose="020406040505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時）</a:t>
            </a:r>
            <a:endParaRPr lang="ja-JP" sz="1200" b="1" kern="100" dirty="0">
              <a:solidFill>
                <a:schemeClr val="bg1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44" name="テキスト ボックス 2"/>
          <p:cNvSpPr txBox="1">
            <a:spLocks noChangeArrowheads="1"/>
          </p:cNvSpPr>
          <p:nvPr/>
        </p:nvSpPr>
        <p:spPr bwMode="auto">
          <a:xfrm>
            <a:off x="3530232" y="6224068"/>
            <a:ext cx="348069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sz="1200" b="1" kern="100" dirty="0">
                <a:solidFill>
                  <a:schemeClr val="bg1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✉</a:t>
            </a:r>
            <a:r>
              <a:rPr lang="en-US" sz="1200" b="1" kern="100" dirty="0">
                <a:solidFill>
                  <a:schemeClr val="bg1"/>
                </a:solidFill>
                <a:effectLst/>
                <a:latin typeface="游ゴシック" panose="020B0400000000000000" pitchFamily="50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inagekaigan@palette-chiba.jeez.jp</a:t>
            </a:r>
            <a:endParaRPr lang="ja-JP" sz="1200" b="1" kern="100" dirty="0">
              <a:solidFill>
                <a:schemeClr val="bg1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47" name="テキスト ボックス 2"/>
          <p:cNvSpPr txBox="1">
            <a:spLocks noChangeArrowheads="1"/>
          </p:cNvSpPr>
          <p:nvPr/>
        </p:nvSpPr>
        <p:spPr bwMode="auto">
          <a:xfrm>
            <a:off x="3706349" y="1108739"/>
            <a:ext cx="1660061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ja-JP" sz="1400" b="1" kern="100" dirty="0" smtClean="0"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1</a:t>
            </a:r>
            <a:r>
              <a:rPr lang="en-US" altLang="ja-JP" sz="1400" b="1" kern="100" dirty="0"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8</a:t>
            </a:r>
            <a:r>
              <a:rPr lang="ja-JP" sz="1400" b="1" kern="100" dirty="0" smtClean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歳以上</a:t>
            </a:r>
            <a:endParaRPr lang="en-US" altLang="ja-JP" sz="1400" b="1" kern="100" dirty="0">
              <a:latin typeface="游ゴシック" panose="020B0400000000000000" pitchFamily="50" charset="-128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ja-JP" sz="1400" b="1" kern="100" dirty="0" smtClean="0"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65</a:t>
            </a:r>
            <a:r>
              <a:rPr lang="ja-JP" altLang="ja-JP" sz="1400" b="1" kern="100" dirty="0" smtClean="0"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歳</a:t>
            </a:r>
            <a:r>
              <a:rPr lang="ja-JP" altLang="ja-JP" sz="1400" b="1" kern="100" dirty="0"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未満で</a:t>
            </a:r>
            <a:r>
              <a:rPr lang="ja-JP" altLang="ja-JP" sz="1400" b="1" kern="100" dirty="0" smtClean="0"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ある</a:t>
            </a:r>
            <a:endParaRPr lang="ja-JP" altLang="ja-JP" sz="1400" kern="100" dirty="0">
              <a:latin typeface="游ゴシック" panose="020B0400000000000000" pitchFamily="50" charset="-128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ja-JP" sz="1400" kern="100" dirty="0">
              <a:effectLst/>
              <a:latin typeface="游ゴシック" panose="020B0400000000000000" pitchFamily="50" charset="-128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49" name="角丸四角形 48"/>
          <p:cNvSpPr/>
          <p:nvPr/>
        </p:nvSpPr>
        <p:spPr>
          <a:xfrm>
            <a:off x="3694981" y="2143195"/>
            <a:ext cx="1499814" cy="612443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50" name="テキスト ボックス 2"/>
          <p:cNvSpPr txBox="1">
            <a:spLocks noChangeArrowheads="1"/>
          </p:cNvSpPr>
          <p:nvPr/>
        </p:nvSpPr>
        <p:spPr bwMode="auto">
          <a:xfrm>
            <a:off x="3699535" y="2197046"/>
            <a:ext cx="16668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en-US" sz="1400" b="1" kern="100" dirty="0" smtClean="0">
                <a:latin typeface="Century" panose="020406040505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現在就労</a:t>
            </a:r>
            <a:endParaRPr lang="en-US" altLang="ja-JP" sz="1400" b="1" kern="100" dirty="0" smtClean="0">
              <a:latin typeface="Century" panose="020406040505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ja-JP" altLang="en-US" sz="1400" b="1" kern="100" dirty="0" smtClean="0">
                <a:effectLst/>
                <a:latin typeface="Century" panose="020406040505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していません</a:t>
            </a:r>
            <a:endParaRPr lang="ja-JP" sz="105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55" name="テキスト ボックス 2"/>
          <p:cNvSpPr txBox="1">
            <a:spLocks noChangeArrowheads="1"/>
          </p:cNvSpPr>
          <p:nvPr/>
        </p:nvSpPr>
        <p:spPr bwMode="auto">
          <a:xfrm>
            <a:off x="3578992" y="3246965"/>
            <a:ext cx="1921293" cy="1115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en-US" sz="1400" b="1" kern="100" dirty="0" smtClean="0">
                <a:effectLst/>
                <a:latin typeface="Century" panose="020406040505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・</a:t>
            </a:r>
            <a:r>
              <a:rPr lang="ja-JP" sz="1400" b="1" kern="100" dirty="0" smtClean="0">
                <a:effectLst/>
                <a:latin typeface="Century" panose="020406040505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自立</a:t>
            </a:r>
            <a:r>
              <a:rPr lang="ja-JP" sz="1400" b="1" kern="100" dirty="0">
                <a:effectLst/>
                <a:latin typeface="Century" panose="020406040505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支援</a:t>
            </a:r>
            <a:r>
              <a:rPr lang="ja-JP" sz="1400" b="1" kern="100" dirty="0" smtClean="0">
                <a:effectLst/>
                <a:latin typeface="Century" panose="020406040505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医療</a:t>
            </a:r>
            <a:endParaRPr lang="en-US" altLang="ja-JP" sz="1400" b="1" kern="100" dirty="0" smtClean="0">
              <a:effectLst/>
              <a:latin typeface="Century" panose="020406040505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ja-JP" altLang="en-US" sz="1400" b="1" kern="100" dirty="0" smtClean="0">
                <a:effectLst/>
                <a:latin typeface="Century" panose="020406040505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　</a:t>
            </a:r>
            <a:r>
              <a:rPr lang="ja-JP" sz="1400" b="1" kern="100" dirty="0" smtClean="0">
                <a:effectLst/>
                <a:latin typeface="Century" panose="020406040505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受給者証</a:t>
            </a:r>
            <a:endParaRPr lang="en-US" altLang="ja-JP" sz="1400" b="1" kern="100" dirty="0" smtClean="0">
              <a:effectLst/>
              <a:latin typeface="Century" panose="020406040505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 lvl="0" algn="just"/>
            <a:r>
              <a:rPr lang="ja-JP" altLang="en-US" sz="1400" b="1" kern="100" dirty="0" smtClean="0">
                <a:solidFill>
                  <a:prstClr val="black"/>
                </a:solidFill>
                <a:ea typeface="游ゴシック" panose="020B0400000000000000" pitchFamily="50" charset="-128"/>
                <a:cs typeface="Times New Roman" panose="02020603050405020304" pitchFamily="18" charset="0"/>
              </a:rPr>
              <a:t>　また</a:t>
            </a:r>
            <a:r>
              <a:rPr lang="ja-JP" altLang="en-US" sz="1400" b="1" kern="100" dirty="0">
                <a:solidFill>
                  <a:prstClr val="black"/>
                </a:solidFill>
                <a:ea typeface="游ゴシック" panose="020B0400000000000000" pitchFamily="50" charset="-128"/>
                <a:cs typeface="Times New Roman" panose="02020603050405020304" pitchFamily="18" charset="0"/>
              </a:rPr>
              <a:t>は</a:t>
            </a:r>
            <a:r>
              <a:rPr lang="ja-JP" altLang="en-US" sz="1400" b="1" kern="100" dirty="0" smtClean="0">
                <a:solidFill>
                  <a:prstClr val="black"/>
                </a:solidFill>
                <a:ea typeface="游ゴシック" panose="020B0400000000000000" pitchFamily="50" charset="-128"/>
                <a:cs typeface="Times New Roman" panose="02020603050405020304" pitchFamily="18" charset="0"/>
              </a:rPr>
              <a:t>、</a:t>
            </a:r>
            <a:endParaRPr lang="en-US" altLang="ja-JP" sz="1400" b="1" kern="100" dirty="0" smtClean="0">
              <a:solidFill>
                <a:prstClr val="black"/>
              </a:solidFill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 lvl="0" algn="just"/>
            <a:r>
              <a:rPr lang="ja-JP" altLang="en-US" sz="1400" b="1" kern="100" dirty="0" smtClean="0">
                <a:solidFill>
                  <a:prstClr val="black"/>
                </a:solidFill>
                <a:latin typeface="Century" panose="020406040505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・障害者</a:t>
            </a:r>
            <a:r>
              <a:rPr lang="ja-JP" altLang="en-US" sz="1400" b="1" kern="100" dirty="0">
                <a:solidFill>
                  <a:prstClr val="black"/>
                </a:solidFill>
                <a:latin typeface="Century" panose="020406040505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手帳がある</a:t>
            </a:r>
            <a:endParaRPr lang="ja-JP" altLang="en-US" sz="1050" kern="100" dirty="0">
              <a:solidFill>
                <a:prstClr val="black"/>
              </a:solidFill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ja-JP" sz="105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56" name="右矢印 55"/>
          <p:cNvSpPr/>
          <p:nvPr/>
        </p:nvSpPr>
        <p:spPr>
          <a:xfrm rot="5400000">
            <a:off x="4122473" y="1654705"/>
            <a:ext cx="467206" cy="557530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58" name="テキスト ボックス 2"/>
          <p:cNvSpPr txBox="1">
            <a:spLocks noChangeArrowheads="1"/>
          </p:cNvSpPr>
          <p:nvPr/>
        </p:nvSpPr>
        <p:spPr bwMode="auto">
          <a:xfrm>
            <a:off x="4574845" y="1773721"/>
            <a:ext cx="6000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spcAft>
                <a:spcPts val="0"/>
              </a:spcAft>
            </a:pPr>
            <a:r>
              <a:rPr lang="en-US" sz="1400" b="1" kern="100" dirty="0">
                <a:effectLst/>
                <a:latin typeface="游ゴシック" panose="020B0400000000000000" pitchFamily="50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YES</a:t>
            </a:r>
            <a:endParaRPr lang="ja-JP" sz="105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59" name="テキスト ボックス 2"/>
          <p:cNvSpPr txBox="1">
            <a:spLocks noChangeArrowheads="1"/>
          </p:cNvSpPr>
          <p:nvPr/>
        </p:nvSpPr>
        <p:spPr bwMode="auto">
          <a:xfrm>
            <a:off x="3628344" y="763843"/>
            <a:ext cx="10001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1400" b="1" kern="100" dirty="0" smtClean="0">
                <a:effectLst/>
                <a:latin typeface="游ゴシック" panose="020B0400000000000000" pitchFamily="50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START</a:t>
            </a:r>
            <a:endParaRPr lang="ja-JP" sz="11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63" name="テキスト ボックス 2"/>
          <p:cNvSpPr txBox="1">
            <a:spLocks noChangeArrowheads="1"/>
          </p:cNvSpPr>
          <p:nvPr/>
        </p:nvSpPr>
        <p:spPr bwMode="auto">
          <a:xfrm>
            <a:off x="3592517" y="244445"/>
            <a:ext cx="3501223" cy="351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spcAft>
                <a:spcPts val="0"/>
              </a:spcAft>
            </a:pPr>
            <a:r>
              <a:rPr lang="ja-JP" altLang="en-US" sz="1400" b="1" kern="100" dirty="0" smtClean="0">
                <a:solidFill>
                  <a:srgbClr val="FFFFFF"/>
                </a:solidFill>
                <a:effectLst/>
                <a:latin typeface="Century" panose="020406040505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障害をお持ちの方で</a:t>
            </a:r>
            <a:r>
              <a:rPr lang="ja-JP" sz="1400" b="1" kern="100" dirty="0" smtClean="0">
                <a:solidFill>
                  <a:srgbClr val="FFFFFF"/>
                </a:solidFill>
                <a:effectLst/>
                <a:latin typeface="Century" panose="020406040505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お仕事</a:t>
            </a:r>
            <a:r>
              <a:rPr lang="ja-JP" altLang="en-US" sz="1400" b="1" kern="100" dirty="0" smtClean="0">
                <a:solidFill>
                  <a:srgbClr val="FFFFFF"/>
                </a:solidFill>
                <a:latin typeface="Century" panose="020406040505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をお探しの方</a:t>
            </a:r>
            <a:endParaRPr lang="ja-JP" sz="11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65" name="右矢印 64"/>
          <p:cNvSpPr/>
          <p:nvPr/>
        </p:nvSpPr>
        <p:spPr>
          <a:xfrm rot="5400000">
            <a:off x="4081127" y="2745450"/>
            <a:ext cx="537154" cy="557530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66" name="テキスト ボックス 2"/>
          <p:cNvSpPr txBox="1">
            <a:spLocks noChangeArrowheads="1"/>
          </p:cNvSpPr>
          <p:nvPr/>
        </p:nvSpPr>
        <p:spPr bwMode="auto">
          <a:xfrm>
            <a:off x="4568545" y="2874546"/>
            <a:ext cx="6000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spcAft>
                <a:spcPts val="0"/>
              </a:spcAft>
            </a:pPr>
            <a:r>
              <a:rPr lang="en-US" sz="1400" b="1" kern="100" dirty="0">
                <a:effectLst/>
                <a:latin typeface="游ゴシック" panose="020B0400000000000000" pitchFamily="50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YES</a:t>
            </a:r>
            <a:endParaRPr lang="ja-JP" sz="105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67" name="右矢印 66"/>
          <p:cNvSpPr/>
          <p:nvPr/>
        </p:nvSpPr>
        <p:spPr>
          <a:xfrm rot="5400000">
            <a:off x="4103039" y="4168334"/>
            <a:ext cx="493329" cy="557530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70" name="テキスト ボックス 52"/>
          <p:cNvSpPr txBox="1"/>
          <p:nvPr/>
        </p:nvSpPr>
        <p:spPr>
          <a:xfrm>
            <a:off x="3739406" y="4706764"/>
            <a:ext cx="3423319" cy="546013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just"/>
            <a:r>
              <a:rPr lang="ja-JP" sz="1100" b="1" kern="100" dirty="0" smtClean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パレット稲毛海岸に来て</a:t>
            </a:r>
            <a:r>
              <a:rPr lang="ja-JP" altLang="en-US" sz="1100" b="1" kern="100" dirty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生活リズムを整えたり</a:t>
            </a:r>
            <a:r>
              <a:rPr lang="ja-JP" altLang="en-US" sz="1100" b="1" kern="100" dirty="0" smtClean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、</a:t>
            </a:r>
            <a:endParaRPr lang="en-US" altLang="ja-JP" sz="1100" b="1" kern="100" dirty="0" smtClean="0">
              <a:solidFill>
                <a:prstClr val="black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ja-JP" sz="1100" b="1" kern="100" dirty="0"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スキルアップをしたりして</a:t>
            </a:r>
            <a:r>
              <a:rPr lang="ja-JP" altLang="ja-JP" sz="1100" b="1" kern="100" dirty="0" smtClean="0"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、</a:t>
            </a:r>
            <a:endParaRPr lang="en-US" altLang="ja-JP" sz="1100" b="1" kern="100" dirty="0" smtClean="0">
              <a:latin typeface="游ゴシック" panose="020B0400000000000000" pitchFamily="50" charset="-128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en-US" sz="1100" b="1" kern="100" dirty="0" smtClean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お仕事</a:t>
            </a:r>
            <a:r>
              <a:rPr lang="ja-JP" altLang="en-US" sz="1100" b="1" kern="100" dirty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を始める準備をしませんか？</a:t>
            </a:r>
          </a:p>
          <a:p>
            <a:pPr algn="just">
              <a:spcAft>
                <a:spcPts val="0"/>
              </a:spcAft>
            </a:pPr>
            <a:endParaRPr lang="en-US" altLang="ja-JP" sz="1100" b="1" kern="100" dirty="0" smtClean="0">
              <a:latin typeface="游ゴシック" panose="020B0400000000000000" pitchFamily="50" charset="-128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ja-JP" altLang="ja-JP" sz="600" b="1" kern="100" dirty="0" smtClean="0">
              <a:latin typeface="游ゴシック" panose="020B0400000000000000" pitchFamily="50" charset="-128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 lvl="0" algn="just"/>
            <a:endParaRPr lang="ja-JP" altLang="en-US" sz="900" b="1" kern="100" dirty="0" smtClean="0">
              <a:solidFill>
                <a:prstClr val="black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ja-JP" sz="900" b="1" kern="100" dirty="0">
              <a:effectLst/>
              <a:latin typeface="游ゴシック" panose="020B0400000000000000" pitchFamily="50" charset="-128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75" name="円/楕円 74"/>
          <p:cNvSpPr/>
          <p:nvPr/>
        </p:nvSpPr>
        <p:spPr>
          <a:xfrm>
            <a:off x="5678402" y="866428"/>
            <a:ext cx="957233" cy="925543"/>
          </a:xfrm>
          <a:prstGeom prst="ellipse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 dirty="0"/>
          </a:p>
        </p:txBody>
      </p:sp>
      <p:sp>
        <p:nvSpPr>
          <p:cNvPr id="74" name="下矢印 73"/>
          <p:cNvSpPr/>
          <p:nvPr/>
        </p:nvSpPr>
        <p:spPr>
          <a:xfrm rot="16200000">
            <a:off x="5288076" y="1106322"/>
            <a:ext cx="335883" cy="522442"/>
          </a:xfrm>
          <a:prstGeom prst="downArrow">
            <a:avLst/>
          </a:prstGeom>
          <a:solidFill>
            <a:srgbClr val="00206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77" name="角丸四角形 76"/>
          <p:cNvSpPr/>
          <p:nvPr/>
        </p:nvSpPr>
        <p:spPr>
          <a:xfrm>
            <a:off x="5666154" y="1871407"/>
            <a:ext cx="1299617" cy="1089679"/>
          </a:xfrm>
          <a:prstGeom prst="round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79" name="テキスト ボックス 2"/>
          <p:cNvSpPr txBox="1">
            <a:spLocks noChangeArrowheads="1"/>
          </p:cNvSpPr>
          <p:nvPr/>
        </p:nvSpPr>
        <p:spPr bwMode="auto">
          <a:xfrm>
            <a:off x="5723683" y="1028039"/>
            <a:ext cx="163976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sz="1100" b="1" kern="100" dirty="0" smtClean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すみません</a:t>
            </a:r>
            <a:endParaRPr lang="en-US" altLang="ja-JP" sz="1100" b="1" kern="100" dirty="0" smtClean="0">
              <a:effectLst/>
              <a:latin typeface="游ゴシック" panose="020B0400000000000000" pitchFamily="50" charset="-128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ja-JP" sz="1100" b="1" kern="100" dirty="0" smtClean="0"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ご利用</a:t>
            </a:r>
            <a:endParaRPr lang="en-US" altLang="ja-JP" sz="1100" b="1" kern="100" dirty="0" smtClean="0">
              <a:latin typeface="游ゴシック" panose="020B0400000000000000" pitchFamily="50" charset="-128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ja-JP" sz="1100" b="1" kern="100" dirty="0" smtClean="0"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できません</a:t>
            </a:r>
            <a:endParaRPr lang="ja-JP" altLang="ja-JP" sz="1100" b="1" kern="100" dirty="0">
              <a:latin typeface="游ゴシック" panose="020B0400000000000000" pitchFamily="50" charset="-128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ja-JP" sz="1100" b="1" kern="100" dirty="0">
              <a:effectLst/>
              <a:latin typeface="游ゴシック" panose="020B0400000000000000" pitchFamily="50" charset="-128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81" name="下矢印 80"/>
          <p:cNvSpPr/>
          <p:nvPr/>
        </p:nvSpPr>
        <p:spPr>
          <a:xfrm rot="16200000">
            <a:off x="5293309" y="2239249"/>
            <a:ext cx="335883" cy="511980"/>
          </a:xfrm>
          <a:prstGeom prst="downArrow">
            <a:avLst/>
          </a:prstGeom>
          <a:solidFill>
            <a:srgbClr val="00206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86" name="テキスト ボックス 2"/>
          <p:cNvSpPr txBox="1">
            <a:spLocks noChangeArrowheads="1"/>
          </p:cNvSpPr>
          <p:nvPr/>
        </p:nvSpPr>
        <p:spPr bwMode="auto">
          <a:xfrm>
            <a:off x="5717239" y="3278874"/>
            <a:ext cx="1371654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ja-JP" sz="1100" b="1" kern="100" dirty="0">
                <a:effectLst/>
                <a:latin typeface="Century" panose="020406040505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なにか</a:t>
            </a:r>
            <a:r>
              <a:rPr lang="ja-JP" sz="1100" b="1" kern="100" dirty="0" smtClean="0">
                <a:effectLst/>
                <a:latin typeface="Century" panose="020406040505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お手伝い</a:t>
            </a:r>
            <a:endParaRPr lang="en-US" altLang="ja-JP" sz="1100" b="1" kern="100" dirty="0" smtClean="0">
              <a:effectLst/>
              <a:latin typeface="Century" panose="020406040505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ja-JP" sz="1100" b="1" kern="100" dirty="0" smtClean="0">
                <a:effectLst/>
                <a:latin typeface="Century" panose="020406040505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できる</a:t>
            </a:r>
            <a:r>
              <a:rPr lang="ja-JP" sz="1100" b="1" kern="100" dirty="0">
                <a:effectLst/>
                <a:latin typeface="Century" panose="020406040505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こと</a:t>
            </a:r>
            <a:r>
              <a:rPr lang="ja-JP" sz="1100" b="1" kern="100" dirty="0" smtClean="0">
                <a:effectLst/>
                <a:latin typeface="Century" panose="020406040505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が</a:t>
            </a:r>
            <a:r>
              <a:rPr lang="ja-JP" altLang="en-US" sz="1100" b="1" kern="100" dirty="0" smtClean="0">
                <a:effectLst/>
                <a:latin typeface="Century" panose="020406040505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あるかもしれません。</a:t>
            </a:r>
            <a:endParaRPr lang="en-US" altLang="ja-JP" sz="1100" b="1" kern="100" dirty="0" smtClean="0">
              <a:effectLst/>
              <a:latin typeface="Century" panose="020406040505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ja-JP" altLang="en-US" sz="1100" b="1" kern="100" dirty="0">
                <a:latin typeface="Century" panose="020406040505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一度</a:t>
            </a:r>
            <a:r>
              <a:rPr lang="ja-JP" altLang="en-US" sz="1100" b="1" kern="100" dirty="0" smtClean="0">
                <a:latin typeface="Century" panose="020406040505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話をお聞かせ</a:t>
            </a:r>
            <a:r>
              <a:rPr lang="ja-JP" altLang="en-US" sz="1100" b="1" kern="100" dirty="0" smtClean="0">
                <a:latin typeface="Century" panose="020406040505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ください</a:t>
            </a:r>
            <a:endParaRPr lang="ja-JP" sz="1000" b="1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87" name="下矢印 86"/>
          <p:cNvSpPr/>
          <p:nvPr/>
        </p:nvSpPr>
        <p:spPr>
          <a:xfrm rot="16200000">
            <a:off x="5374443" y="3416579"/>
            <a:ext cx="335883" cy="440578"/>
          </a:xfrm>
          <a:prstGeom prst="downArrow">
            <a:avLst/>
          </a:prstGeom>
          <a:solidFill>
            <a:srgbClr val="00206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89" name="テキスト ボックス 2"/>
          <p:cNvSpPr txBox="1">
            <a:spLocks noChangeArrowheads="1"/>
          </p:cNvSpPr>
          <p:nvPr/>
        </p:nvSpPr>
        <p:spPr bwMode="auto">
          <a:xfrm>
            <a:off x="5290154" y="1483153"/>
            <a:ext cx="466725" cy="557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1400" b="1" kern="100" dirty="0">
                <a:effectLst/>
                <a:latin typeface="游ゴシック" panose="020B0400000000000000" pitchFamily="50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NO</a:t>
            </a:r>
            <a:endParaRPr lang="ja-JP" sz="105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90" name="テキスト ボックス 2"/>
          <p:cNvSpPr txBox="1">
            <a:spLocks noChangeArrowheads="1"/>
          </p:cNvSpPr>
          <p:nvPr/>
        </p:nvSpPr>
        <p:spPr bwMode="auto">
          <a:xfrm>
            <a:off x="5316433" y="2633930"/>
            <a:ext cx="466725" cy="557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1400" b="1" kern="100" dirty="0">
                <a:effectLst/>
                <a:latin typeface="游ゴシック" panose="020B0400000000000000" pitchFamily="50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NO</a:t>
            </a:r>
            <a:endParaRPr lang="ja-JP" sz="105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91" name="テキスト ボックス 2"/>
          <p:cNvSpPr txBox="1">
            <a:spLocks noChangeArrowheads="1"/>
          </p:cNvSpPr>
          <p:nvPr/>
        </p:nvSpPr>
        <p:spPr bwMode="auto">
          <a:xfrm>
            <a:off x="5333647" y="3748933"/>
            <a:ext cx="466725" cy="557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1400" b="1" kern="100" dirty="0">
                <a:effectLst/>
                <a:latin typeface="游ゴシック" panose="020B0400000000000000" pitchFamily="50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NO</a:t>
            </a:r>
            <a:endParaRPr lang="ja-JP" sz="105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92" name="テキスト ボックス 2"/>
          <p:cNvSpPr txBox="1">
            <a:spLocks noChangeArrowheads="1"/>
          </p:cNvSpPr>
          <p:nvPr/>
        </p:nvSpPr>
        <p:spPr bwMode="auto">
          <a:xfrm>
            <a:off x="4551787" y="4256575"/>
            <a:ext cx="6000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spcAft>
                <a:spcPts val="0"/>
              </a:spcAft>
            </a:pPr>
            <a:r>
              <a:rPr lang="en-US" sz="1400" b="1" kern="100" dirty="0">
                <a:effectLst/>
                <a:latin typeface="游ゴシック" panose="020B0400000000000000" pitchFamily="50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YES</a:t>
            </a:r>
            <a:endParaRPr lang="ja-JP" sz="105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93" name="テキスト ボックス 2"/>
          <p:cNvSpPr txBox="1">
            <a:spLocks noChangeArrowheads="1"/>
          </p:cNvSpPr>
          <p:nvPr/>
        </p:nvSpPr>
        <p:spPr bwMode="auto">
          <a:xfrm>
            <a:off x="4280748" y="5435411"/>
            <a:ext cx="273018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en-US" sz="1400" b="1" kern="100" dirty="0" smtClean="0">
                <a:latin typeface="Century" panose="020406040505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まずはお気軽にお電話もしくは</a:t>
            </a:r>
            <a:endParaRPr lang="en-US" altLang="ja-JP" sz="1400" b="1" kern="100" dirty="0" smtClean="0">
              <a:latin typeface="Century" panose="020406040505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ja-JP" altLang="en-US" sz="1400" b="1" kern="100" dirty="0">
                <a:latin typeface="Century" panose="020406040505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メール</a:t>
            </a:r>
            <a:r>
              <a:rPr lang="ja-JP" altLang="en-US" sz="1400" b="1" kern="100" dirty="0" smtClean="0">
                <a:latin typeface="Century" panose="020406040505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にてお問合せください</a:t>
            </a:r>
            <a:endParaRPr lang="en-US" altLang="ja-JP" sz="1400" b="1" kern="100" dirty="0" smtClean="0">
              <a:latin typeface="Century" panose="020406040505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4" name="曲折矢印 3"/>
          <p:cNvSpPr/>
          <p:nvPr/>
        </p:nvSpPr>
        <p:spPr>
          <a:xfrm rot="15203894" flipH="1">
            <a:off x="3786212" y="5404647"/>
            <a:ext cx="605750" cy="549180"/>
          </a:xfrm>
          <a:prstGeom prst="bentArrow">
            <a:avLst>
              <a:gd name="adj1" fmla="val 27760"/>
              <a:gd name="adj2" fmla="val 38536"/>
              <a:gd name="adj3" fmla="val 39521"/>
              <a:gd name="adj4" fmla="val 875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95" name="図 1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06"/>
          <a:stretch>
            <a:fillRect/>
          </a:stretch>
        </p:blipFill>
        <p:spPr bwMode="auto">
          <a:xfrm>
            <a:off x="5800372" y="6563422"/>
            <a:ext cx="1237030" cy="936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テキスト ボックス 2"/>
          <p:cNvSpPr txBox="1">
            <a:spLocks noChangeArrowheads="1"/>
          </p:cNvSpPr>
          <p:nvPr/>
        </p:nvSpPr>
        <p:spPr bwMode="auto">
          <a:xfrm>
            <a:off x="3565266" y="7009206"/>
            <a:ext cx="2579761" cy="577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ja-JP" altLang="en-US" sz="1000" b="1" kern="100" dirty="0" smtClean="0">
                <a:latin typeface="游ゴシック" panose="020B0400000000000000" pitchFamily="50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〒</a:t>
            </a:r>
            <a:r>
              <a:rPr lang="en-US" altLang="ja-JP" sz="1000" b="1" kern="100" dirty="0" smtClean="0">
                <a:latin typeface="游ゴシック" panose="020B0400000000000000" pitchFamily="50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261-0004</a:t>
            </a:r>
          </a:p>
          <a:p>
            <a:pPr>
              <a:spcAft>
                <a:spcPts val="0"/>
              </a:spcAft>
            </a:pPr>
            <a:r>
              <a:rPr lang="ja-JP" altLang="en-US" sz="1050" b="1" kern="100" dirty="0" smtClean="0"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千葉市美浜区</a:t>
            </a:r>
            <a:r>
              <a:rPr lang="ja-JP" altLang="en-US" sz="1050" b="1" kern="100" dirty="0"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高洲</a:t>
            </a:r>
            <a:r>
              <a:rPr lang="en-US" altLang="ja-JP" sz="1050" b="1" kern="100" dirty="0" smtClean="0">
                <a:latin typeface="游ゴシック" panose="020B0400000000000000" pitchFamily="50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3-14-5</a:t>
            </a:r>
            <a:r>
              <a:rPr lang="ja-JP" altLang="en-US" sz="1050" b="1" kern="100" dirty="0" smtClean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細川ビル</a:t>
            </a:r>
            <a:r>
              <a:rPr lang="en-US" altLang="ja-JP" sz="1050" b="1" kern="100" dirty="0" smtClean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4</a:t>
            </a:r>
            <a:r>
              <a:rPr lang="ja-JP" altLang="en-US" sz="1050" b="1" kern="100" dirty="0" smtClean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階</a:t>
            </a:r>
            <a:endParaRPr lang="en-US" altLang="ja-JP" sz="1050" b="1" kern="100" dirty="0" smtClean="0">
              <a:effectLst/>
              <a:latin typeface="游ゴシック" panose="020B0400000000000000" pitchFamily="50" charset="-128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1050" b="1" kern="100" dirty="0" smtClean="0">
                <a:effectLst/>
                <a:latin typeface="游ゴシック" panose="020B0400000000000000" pitchFamily="50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http</a:t>
            </a:r>
            <a:r>
              <a:rPr lang="en-US" sz="1050" b="1" kern="100" dirty="0">
                <a:effectLst/>
                <a:latin typeface="游ゴシック" panose="020B0400000000000000" pitchFamily="50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://www.palette-chiba.jp/</a:t>
            </a:r>
            <a:endParaRPr lang="ja-JP" sz="900" b="1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grpSp>
        <p:nvGrpSpPr>
          <p:cNvPr id="9" name="グループ化 8"/>
          <p:cNvGrpSpPr/>
          <p:nvPr/>
        </p:nvGrpSpPr>
        <p:grpSpPr>
          <a:xfrm>
            <a:off x="29042" y="-22117"/>
            <a:ext cx="3525777" cy="7592694"/>
            <a:chOff x="7193628" y="-8841"/>
            <a:chExt cx="3525777" cy="7592694"/>
          </a:xfrm>
        </p:grpSpPr>
        <p:pic>
          <p:nvPicPr>
            <p:cNvPr id="8" name="図 7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66" t="11784" r="11928" b="8812"/>
            <a:stretch/>
          </p:blipFill>
          <p:spPr>
            <a:xfrm>
              <a:off x="9125675" y="4413006"/>
              <a:ext cx="1559946" cy="968990"/>
            </a:xfrm>
            <a:prstGeom prst="rect">
              <a:avLst/>
            </a:prstGeom>
          </p:spPr>
        </p:pic>
        <p:pic>
          <p:nvPicPr>
            <p:cNvPr id="12" name="図 1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33" b="11102"/>
            <a:stretch/>
          </p:blipFill>
          <p:spPr>
            <a:xfrm>
              <a:off x="9138834" y="3375694"/>
              <a:ext cx="1546787" cy="968272"/>
            </a:xfrm>
            <a:prstGeom prst="rect">
              <a:avLst/>
            </a:prstGeom>
          </p:spPr>
        </p:pic>
        <p:pic>
          <p:nvPicPr>
            <p:cNvPr id="17" name="図 16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950"/>
            <a:stretch/>
          </p:blipFill>
          <p:spPr>
            <a:xfrm>
              <a:off x="7193628" y="-8841"/>
              <a:ext cx="1861730" cy="1315003"/>
            </a:xfrm>
            <a:prstGeom prst="rect">
              <a:avLst/>
            </a:prstGeom>
          </p:spPr>
        </p:pic>
        <p:pic>
          <p:nvPicPr>
            <p:cNvPr id="18" name="図 17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70" r="4782"/>
            <a:stretch/>
          </p:blipFill>
          <p:spPr>
            <a:xfrm>
              <a:off x="7195020" y="1393589"/>
              <a:ext cx="911405" cy="870897"/>
            </a:xfrm>
            <a:prstGeom prst="rect">
              <a:avLst/>
            </a:prstGeom>
          </p:spPr>
        </p:pic>
        <p:pic>
          <p:nvPicPr>
            <p:cNvPr id="22" name="図 21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56" r="3602"/>
            <a:stretch/>
          </p:blipFill>
          <p:spPr>
            <a:xfrm>
              <a:off x="8120116" y="1407871"/>
              <a:ext cx="915535" cy="849549"/>
            </a:xfrm>
            <a:prstGeom prst="rect">
              <a:avLst/>
            </a:prstGeom>
          </p:spPr>
        </p:pic>
        <p:pic>
          <p:nvPicPr>
            <p:cNvPr id="24" name="図 2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6864" y="5426910"/>
              <a:ext cx="1158728" cy="2143668"/>
            </a:xfrm>
            <a:prstGeom prst="rect">
              <a:avLst/>
            </a:prstGeom>
          </p:spPr>
        </p:pic>
        <p:pic>
          <p:nvPicPr>
            <p:cNvPr id="25" name="図 24"/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23" r="14262"/>
            <a:stretch/>
          </p:blipFill>
          <p:spPr>
            <a:xfrm>
              <a:off x="8433274" y="6051657"/>
              <a:ext cx="2258539" cy="1532196"/>
            </a:xfrm>
            <a:prstGeom prst="rect">
              <a:avLst/>
            </a:prstGeom>
          </p:spPr>
        </p:pic>
        <p:pic>
          <p:nvPicPr>
            <p:cNvPr id="31" name="図 30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694"/>
            <a:stretch/>
          </p:blipFill>
          <p:spPr>
            <a:xfrm>
              <a:off x="7195020" y="3375527"/>
              <a:ext cx="1840631" cy="1996806"/>
            </a:xfrm>
            <a:prstGeom prst="rect">
              <a:avLst/>
            </a:prstGeom>
          </p:spPr>
        </p:pic>
        <p:pic>
          <p:nvPicPr>
            <p:cNvPr id="32" name="図 31"/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24" b="16310"/>
            <a:stretch/>
          </p:blipFill>
          <p:spPr>
            <a:xfrm>
              <a:off x="9120649" y="0"/>
              <a:ext cx="1577833" cy="2265528"/>
            </a:xfrm>
            <a:prstGeom prst="rect">
              <a:avLst/>
            </a:prstGeom>
          </p:spPr>
        </p:pic>
        <p:sp>
          <p:nvSpPr>
            <p:cNvPr id="2" name="テキスト ボックス 1"/>
            <p:cNvSpPr txBox="1"/>
            <p:nvPr/>
          </p:nvSpPr>
          <p:spPr>
            <a:xfrm>
              <a:off x="7231336" y="2326460"/>
              <a:ext cx="348806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200" b="1" dirty="0" smtClean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障害</a:t>
              </a:r>
              <a:r>
                <a:rPr lang="ja-JP" altLang="en-US" sz="1200" b="1" dirty="0" smtClean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をお持ちの</a:t>
              </a:r>
              <a:r>
                <a:rPr kumimoji="1" lang="ja-JP" altLang="en-US" sz="1200" b="1" dirty="0" smtClean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方・ご家族・支援者のみなさん</a:t>
              </a:r>
              <a:endParaRPr kumimoji="1" lang="ja-JP" altLang="en-US" sz="1200" b="1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7249704" y="2584906"/>
              <a:ext cx="33714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kumimoji="1" lang="ja-JP" altLang="en-US" sz="1600" b="1" dirty="0" smtClean="0">
                  <a:solidFill>
                    <a:schemeClr val="accent5">
                      <a:lumMod val="75000"/>
                    </a:schemeClr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働くこと</a:t>
              </a:r>
              <a:r>
                <a:rPr kumimoji="1" lang="ja-JP" altLang="en-US" sz="1600" b="1" dirty="0" smtClean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に不安がある</a:t>
              </a:r>
              <a:r>
                <a:rPr kumimoji="1" lang="en-US" altLang="ja-JP" sz="1600" b="1" dirty="0" smtClean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…</a:t>
              </a:r>
            </a:p>
            <a:p>
              <a:pPr>
                <a:lnSpc>
                  <a:spcPts val="2400"/>
                </a:lnSpc>
              </a:pPr>
              <a:r>
                <a:rPr lang="ja-JP" altLang="en-US" b="1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　</a:t>
              </a:r>
              <a:r>
                <a:rPr lang="ja-JP" altLang="en-US" sz="1600" b="1" dirty="0" smtClean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そんな</a:t>
              </a:r>
              <a:r>
                <a:rPr lang="ja-JP" altLang="en-US" sz="1600" b="1" dirty="0" smtClean="0">
                  <a:solidFill>
                    <a:srgbClr val="FF660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あなた</a:t>
              </a:r>
              <a:r>
                <a:rPr lang="ja-JP" altLang="en-US" sz="1600" b="1" dirty="0" smtClean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を</a:t>
              </a:r>
              <a:r>
                <a:rPr kumimoji="1" lang="ja-JP" altLang="en-US" sz="1600" b="1" dirty="0" smtClean="0">
                  <a:solidFill>
                    <a:srgbClr val="00B05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サポート</a:t>
              </a:r>
              <a:r>
                <a:rPr kumimoji="1" lang="ja-JP" altLang="en-US" sz="1600" b="1" dirty="0" smtClean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します</a:t>
              </a:r>
              <a:endParaRPr kumimoji="1" lang="ja-JP" altLang="en-US" sz="1600" b="1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8844354" y="5546343"/>
              <a:ext cx="12544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kumimoji="1" lang="ja-JP" altLang="en-US" sz="1400" b="1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94" name="テキスト ボックス 93"/>
            <p:cNvSpPr txBox="1"/>
            <p:nvPr/>
          </p:nvSpPr>
          <p:spPr>
            <a:xfrm>
              <a:off x="8844354" y="5480149"/>
              <a:ext cx="183826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b="1" dirty="0" smtClean="0">
                  <a:solidFill>
                    <a:srgbClr val="0070C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就労移行支援事業所</a:t>
              </a:r>
              <a:endParaRPr lang="en-US" altLang="ja-JP" sz="1100" b="1" dirty="0" smtClean="0">
                <a:solidFill>
                  <a:srgbClr val="0070C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96" name="テキスト ボックス 95"/>
            <p:cNvSpPr txBox="1"/>
            <p:nvPr/>
          </p:nvSpPr>
          <p:spPr>
            <a:xfrm>
              <a:off x="8867914" y="5679237"/>
              <a:ext cx="18147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600" b="1" dirty="0" smtClean="0">
                  <a:solidFill>
                    <a:srgbClr val="FF990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パレット</a:t>
              </a:r>
              <a:r>
                <a:rPr kumimoji="1" lang="ja-JP" altLang="en-US" sz="1600" b="1" dirty="0">
                  <a:solidFill>
                    <a:srgbClr val="FF990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稲毛海岸</a:t>
              </a:r>
            </a:p>
          </p:txBody>
        </p:sp>
      </p:grpSp>
      <p:sp>
        <p:nvSpPr>
          <p:cNvPr id="76" name="テキスト ボックス 2"/>
          <p:cNvSpPr txBox="1">
            <a:spLocks noChangeArrowheads="1"/>
          </p:cNvSpPr>
          <p:nvPr/>
        </p:nvSpPr>
        <p:spPr bwMode="auto">
          <a:xfrm>
            <a:off x="5703569" y="1865718"/>
            <a:ext cx="1437646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en-US" sz="1100" b="1" kern="100" dirty="0" smtClean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お仕事</a:t>
            </a:r>
            <a:endParaRPr lang="en-US" altLang="ja-JP" sz="1100" b="1" kern="100" dirty="0" smtClean="0">
              <a:effectLst/>
              <a:latin typeface="游ゴシック" panose="020B0400000000000000" pitchFamily="50" charset="-128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ja-JP" sz="1100" b="1" kern="100" dirty="0" smtClean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お疲れ</a:t>
            </a:r>
            <a:r>
              <a:rPr lang="ja-JP" sz="1100" b="1" kern="100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様です</a:t>
            </a:r>
            <a:r>
              <a:rPr lang="ja-JP" sz="1100" b="1" kern="100" dirty="0" smtClean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！</a:t>
            </a:r>
            <a:endParaRPr lang="en-US" altLang="ja-JP" sz="1100" b="1" kern="100" dirty="0" smtClean="0">
              <a:effectLst/>
              <a:latin typeface="游ゴシック" panose="020B0400000000000000" pitchFamily="50" charset="-128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ja-JP" altLang="en-US" sz="1100" b="1" kern="100" dirty="0" smtClean="0"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もしお仕事や対人関係のことで悩みや不安があれば</a:t>
            </a:r>
            <a:endParaRPr lang="en-US" altLang="ja-JP" sz="1100" b="1" kern="100" dirty="0" smtClean="0">
              <a:latin typeface="游ゴシック" panose="020B0400000000000000" pitchFamily="50" charset="-128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ja-JP" altLang="en-US" sz="1100" b="1" kern="100" dirty="0" smtClean="0"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ご相談ください</a:t>
            </a:r>
            <a:endParaRPr lang="en-US" altLang="ja-JP" sz="1100" b="1" kern="100" dirty="0" smtClean="0">
              <a:latin typeface="游ゴシック" panose="020B0400000000000000" pitchFamily="50" charset="-128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1" name="角丸四角形吹き出し 10"/>
          <p:cNvSpPr/>
          <p:nvPr/>
        </p:nvSpPr>
        <p:spPr>
          <a:xfrm rot="270701">
            <a:off x="9435662" y="225087"/>
            <a:ext cx="1114313" cy="376359"/>
          </a:xfrm>
          <a:prstGeom prst="wedgeRoundRectCallout">
            <a:avLst>
              <a:gd name="adj1" fmla="val -37668"/>
              <a:gd name="adj2" fmla="val 69181"/>
              <a:gd name="adj3" fmla="val 16667"/>
            </a:avLst>
          </a:prstGeom>
          <a:solidFill>
            <a:srgbClr val="99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="1" dirty="0" smtClean="0"/>
              <a:t>6</a:t>
            </a:r>
            <a:r>
              <a:rPr kumimoji="1" lang="ja-JP" altLang="en-US" b="1" dirty="0" smtClean="0"/>
              <a:t>月・</a:t>
            </a:r>
            <a:r>
              <a:rPr lang="en-US" altLang="ja-JP" b="1" dirty="0"/>
              <a:t>7</a:t>
            </a:r>
            <a:r>
              <a:rPr kumimoji="1" lang="ja-JP" altLang="en-US" b="1" dirty="0" smtClean="0"/>
              <a:t>月</a:t>
            </a:r>
            <a:endParaRPr kumimoji="1" lang="ja-JP" altLang="en-US" b="1" dirty="0"/>
          </a:p>
        </p:txBody>
      </p:sp>
      <p:grpSp>
        <p:nvGrpSpPr>
          <p:cNvPr id="5" name="グループ化 4"/>
          <p:cNvGrpSpPr/>
          <p:nvPr/>
        </p:nvGrpSpPr>
        <p:grpSpPr>
          <a:xfrm>
            <a:off x="8739707" y="1108739"/>
            <a:ext cx="1865473" cy="5551633"/>
            <a:chOff x="8668324" y="1065938"/>
            <a:chExt cx="1865473" cy="5551633"/>
          </a:xfrm>
        </p:grpSpPr>
        <p:sp>
          <p:nvSpPr>
            <p:cNvPr id="72" name="正方形/長方形 71"/>
            <p:cNvSpPr/>
            <p:nvPr/>
          </p:nvSpPr>
          <p:spPr>
            <a:xfrm>
              <a:off x="8805797" y="1065938"/>
              <a:ext cx="1728000" cy="430887"/>
            </a:xfrm>
            <a:prstGeom prst="rect">
              <a:avLst/>
            </a:prstGeom>
            <a:solidFill>
              <a:srgbClr val="CEFC84"/>
            </a:solidFill>
          </p:spPr>
          <p:txBody>
            <a:bodyPr wrap="square" lIns="91440" tIns="45720" rIns="91440" bIns="45720">
              <a:spAutoFit/>
            </a:bodyPr>
            <a:lstStyle/>
            <a:p>
              <a:r>
                <a:rPr lang="en-US" altLang="ja-JP" sz="1100" b="1" dirty="0" smtClean="0">
                  <a:ln w="0"/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7/1</a:t>
              </a:r>
              <a:r>
                <a:rPr lang="ja-JP" altLang="en-US" sz="1100" b="1" dirty="0" smtClean="0">
                  <a:ln w="0"/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（</a:t>
              </a:r>
              <a:r>
                <a:rPr lang="ja-JP" altLang="en-US" sz="1100" b="1" dirty="0">
                  <a:ln w="0"/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日</a:t>
              </a:r>
              <a:r>
                <a:rPr lang="en-US" altLang="ja-JP" sz="1100" b="1" dirty="0" smtClean="0">
                  <a:ln w="0"/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)</a:t>
              </a:r>
              <a:r>
                <a:rPr lang="ja-JP" altLang="en-US" sz="1100" b="1" dirty="0" smtClean="0">
                  <a:ln w="0"/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 </a:t>
              </a:r>
              <a:r>
                <a:rPr lang="en-US" altLang="ja-JP" sz="1100" b="1" dirty="0" smtClean="0">
                  <a:ln w="0"/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9</a:t>
              </a:r>
              <a:r>
                <a:rPr lang="ja-JP" altLang="en-US" sz="1100" b="1" dirty="0" smtClean="0">
                  <a:ln w="0"/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：</a:t>
              </a:r>
              <a:r>
                <a:rPr lang="en-US" altLang="ja-JP" sz="1100" b="1" dirty="0" smtClean="0">
                  <a:ln w="0"/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00~</a:t>
              </a:r>
            </a:p>
            <a:p>
              <a:r>
                <a:rPr lang="ja-JP" altLang="en-US" sz="1100" b="1" dirty="0" smtClean="0">
                  <a:ln w="0"/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フリマ</a:t>
              </a:r>
              <a:r>
                <a:rPr lang="en-US" altLang="ja-JP" sz="1100" b="1" dirty="0" smtClean="0">
                  <a:ln w="0"/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in</a:t>
              </a:r>
              <a:r>
                <a:rPr lang="ja-JP" altLang="en-US" sz="1100" b="1" dirty="0" smtClean="0">
                  <a:ln w="0"/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ポートタワー</a:t>
              </a:r>
              <a:endParaRPr lang="en-US" altLang="ja-JP" sz="1100" b="1" dirty="0" smtClean="0">
                <a:ln w="0"/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78" name="正方形/長方形 77"/>
            <p:cNvSpPr/>
            <p:nvPr/>
          </p:nvSpPr>
          <p:spPr>
            <a:xfrm>
              <a:off x="8744818" y="2423075"/>
              <a:ext cx="1728000" cy="430887"/>
            </a:xfrm>
            <a:prstGeom prst="rect">
              <a:avLst/>
            </a:prstGeom>
            <a:solidFill>
              <a:srgbClr val="CEFC84"/>
            </a:solidFill>
          </p:spPr>
          <p:txBody>
            <a:bodyPr wrap="square" lIns="91440" tIns="45720" rIns="91440" bIns="45720">
              <a:spAutoFit/>
            </a:bodyPr>
            <a:lstStyle/>
            <a:p>
              <a:r>
                <a:rPr lang="en-US" altLang="ja-JP" sz="1100" b="1" dirty="0" smtClean="0">
                  <a:ln w="0"/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7/7  (</a:t>
              </a:r>
              <a:r>
                <a:rPr lang="ja-JP" altLang="en-US" sz="1100" b="1" dirty="0" smtClean="0">
                  <a:ln w="0"/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土</a:t>
              </a:r>
              <a:r>
                <a:rPr lang="en-US" altLang="ja-JP" sz="1100" b="1" dirty="0" smtClean="0">
                  <a:ln w="0"/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) </a:t>
              </a:r>
              <a:r>
                <a:rPr lang="en-US" altLang="ja-JP" sz="1100" b="1" cap="none" spc="0" dirty="0" smtClean="0">
                  <a:ln w="0"/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13</a:t>
              </a:r>
              <a:r>
                <a:rPr lang="ja-JP" altLang="en-US" sz="1100" b="1" dirty="0" smtClean="0">
                  <a:ln w="0"/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：</a:t>
              </a:r>
              <a:r>
                <a:rPr lang="en-US" altLang="ja-JP" sz="1100" b="1" dirty="0" smtClean="0">
                  <a:ln w="0"/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00~</a:t>
              </a:r>
            </a:p>
            <a:p>
              <a:r>
                <a:rPr lang="ja-JP" altLang="en-US" sz="1100" b="1" dirty="0" smtClean="0">
                  <a:ln w="0"/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七夕まつり</a:t>
              </a:r>
              <a:endParaRPr lang="en-US" altLang="ja-JP" sz="1100" b="1" dirty="0" smtClean="0">
                <a:ln w="0"/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82" name="正方形/長方形 81"/>
            <p:cNvSpPr/>
            <p:nvPr/>
          </p:nvSpPr>
          <p:spPr>
            <a:xfrm>
              <a:off x="8668324" y="3803657"/>
              <a:ext cx="1825645" cy="430887"/>
            </a:xfrm>
            <a:prstGeom prst="rect">
              <a:avLst/>
            </a:prstGeom>
            <a:solidFill>
              <a:srgbClr val="CEFC84"/>
            </a:solidFill>
          </p:spPr>
          <p:txBody>
            <a:bodyPr wrap="square" lIns="91440" tIns="45720" rIns="91440" bIns="45720">
              <a:spAutoFit/>
            </a:bodyPr>
            <a:lstStyle/>
            <a:p>
              <a:r>
                <a:rPr lang="en-US" altLang="ja-JP" sz="1100" b="1" dirty="0" smtClean="0">
                  <a:ln w="0"/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7/11  (</a:t>
              </a:r>
              <a:r>
                <a:rPr lang="ja-JP" altLang="en-US" sz="1100" b="1" dirty="0">
                  <a:ln w="0"/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水</a:t>
              </a:r>
              <a:r>
                <a:rPr lang="en-US" altLang="ja-JP" sz="1100" b="1" dirty="0" smtClean="0">
                  <a:ln w="0"/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) 10</a:t>
              </a:r>
              <a:r>
                <a:rPr lang="ja-JP" altLang="en-US" sz="1100" b="1" dirty="0" smtClean="0">
                  <a:ln w="0"/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：</a:t>
              </a:r>
              <a:r>
                <a:rPr lang="en-US" altLang="ja-JP" sz="1100" b="1" dirty="0" smtClean="0">
                  <a:ln w="0"/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00</a:t>
              </a:r>
              <a:r>
                <a:rPr lang="ja-JP" altLang="en-US" sz="1100" b="1" dirty="0" smtClean="0">
                  <a:ln w="0"/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～</a:t>
              </a:r>
              <a:endParaRPr lang="en-US" altLang="ja-JP" sz="1100" b="1" dirty="0">
                <a:ln w="0"/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r>
                <a:rPr lang="en-US" altLang="ja-JP" sz="1000" b="1" dirty="0" smtClean="0">
                  <a:ln w="0"/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Beach Coming</a:t>
              </a:r>
              <a:r>
                <a:rPr lang="ja-JP" altLang="en-US" sz="1000" b="1" dirty="0">
                  <a:ln w="0"/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 </a:t>
              </a:r>
              <a:r>
                <a:rPr lang="ja-JP" altLang="en-US" sz="800" b="1" dirty="0" smtClean="0">
                  <a:ln w="0"/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貝殻・ゴミ拾い</a:t>
              </a:r>
              <a:r>
                <a:rPr lang="ja-JP" altLang="en-US" sz="1100" b="1" dirty="0" smtClean="0">
                  <a:ln w="0"/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　</a:t>
              </a:r>
              <a:endParaRPr lang="en-US" altLang="ja-JP" sz="1100" b="1" dirty="0" smtClean="0">
                <a:ln w="0"/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83" name="正方形/長方形 82"/>
            <p:cNvSpPr/>
            <p:nvPr/>
          </p:nvSpPr>
          <p:spPr>
            <a:xfrm>
              <a:off x="8759653" y="6186684"/>
              <a:ext cx="1700989" cy="430887"/>
            </a:xfrm>
            <a:prstGeom prst="rect">
              <a:avLst/>
            </a:prstGeom>
            <a:solidFill>
              <a:srgbClr val="CEFC84"/>
            </a:solidFill>
          </p:spPr>
          <p:txBody>
            <a:bodyPr wrap="square" lIns="91440" tIns="45720" rIns="91440" bIns="45720">
              <a:spAutoFit/>
            </a:bodyPr>
            <a:lstStyle/>
            <a:p>
              <a:r>
                <a:rPr lang="en-US" altLang="ja-JP" sz="1100" b="1" cap="none" spc="0" dirty="0" smtClean="0">
                  <a:ln w="0"/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7/23  (</a:t>
              </a:r>
              <a:r>
                <a:rPr lang="ja-JP" altLang="en-US" sz="1100" b="1" cap="none" spc="0" dirty="0" smtClean="0">
                  <a:ln w="0"/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月</a:t>
              </a:r>
              <a:r>
                <a:rPr lang="en-US" altLang="ja-JP" sz="1100" b="1" cap="none" spc="0" dirty="0" smtClean="0">
                  <a:ln w="0"/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)</a:t>
              </a:r>
              <a:r>
                <a:rPr lang="ja-JP" altLang="en-US" sz="1100" b="1" dirty="0">
                  <a:ln w="0"/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 </a:t>
              </a:r>
              <a:r>
                <a:rPr lang="en-US" altLang="ja-JP" sz="1100" b="1" cap="none" spc="0" dirty="0" smtClean="0">
                  <a:ln w="0"/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13</a:t>
              </a:r>
              <a:r>
                <a:rPr lang="ja-JP" altLang="en-US" sz="1100" b="1" dirty="0" smtClean="0">
                  <a:ln w="0"/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：</a:t>
              </a:r>
              <a:r>
                <a:rPr lang="en-US" altLang="ja-JP" sz="1100" b="1" cap="none" spc="0" dirty="0" smtClean="0">
                  <a:ln w="0"/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00</a:t>
              </a:r>
              <a:r>
                <a:rPr lang="ja-JP" altLang="en-US" sz="1100" b="1" cap="none" spc="0" dirty="0" smtClean="0">
                  <a:ln w="0"/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～</a:t>
              </a:r>
              <a:endParaRPr lang="en-US" altLang="ja-JP" sz="1100" b="1" dirty="0">
                <a:ln w="0"/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r>
                <a:rPr lang="ja-JP" altLang="en-US" sz="1100" b="1" cap="none" spc="0" dirty="0" smtClean="0">
                  <a:ln w="0"/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スムージーづくり</a:t>
              </a:r>
              <a:endParaRPr lang="en-US" altLang="ja-JP" sz="1100" b="1" cap="none" spc="0" dirty="0" smtClean="0">
                <a:ln w="0"/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80" name="正方形/長方形 79"/>
            <p:cNvSpPr/>
            <p:nvPr/>
          </p:nvSpPr>
          <p:spPr>
            <a:xfrm>
              <a:off x="8783167" y="5029367"/>
              <a:ext cx="1677475" cy="430887"/>
            </a:xfrm>
            <a:prstGeom prst="rect">
              <a:avLst/>
            </a:prstGeom>
            <a:solidFill>
              <a:srgbClr val="CEFC84"/>
            </a:solidFill>
          </p:spPr>
          <p:txBody>
            <a:bodyPr wrap="square" lIns="91440" tIns="45720" rIns="91440" bIns="45720">
              <a:spAutoFit/>
            </a:bodyPr>
            <a:lstStyle/>
            <a:p>
              <a:r>
                <a:rPr lang="en-US" altLang="ja-JP" sz="1100" b="1" dirty="0" smtClean="0">
                  <a:ln w="0"/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7/14  (</a:t>
              </a:r>
              <a:r>
                <a:rPr lang="ja-JP" altLang="en-US" sz="1100" b="1" dirty="0">
                  <a:ln w="0"/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土</a:t>
              </a:r>
              <a:r>
                <a:rPr lang="en-US" altLang="ja-JP" sz="1100" b="1" dirty="0">
                  <a:ln w="0"/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) </a:t>
              </a:r>
              <a:r>
                <a:rPr lang="en-US" altLang="ja-JP" sz="1100" b="1" dirty="0" smtClean="0">
                  <a:ln w="0"/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10</a:t>
              </a:r>
              <a:r>
                <a:rPr lang="ja-JP" altLang="en-US" sz="1100" b="1" dirty="0" smtClean="0">
                  <a:ln w="0"/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：</a:t>
              </a:r>
              <a:r>
                <a:rPr lang="en-US" altLang="ja-JP" sz="1100" b="1" dirty="0" smtClean="0">
                  <a:ln w="0"/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00</a:t>
              </a:r>
              <a:r>
                <a:rPr lang="ja-JP" altLang="en-US" sz="1100" b="1" dirty="0">
                  <a:ln w="0"/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～</a:t>
              </a:r>
              <a:endParaRPr lang="en-US" altLang="ja-JP" sz="1100" b="1" dirty="0">
                <a:ln w="0"/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r>
                <a:rPr lang="ja-JP" altLang="en-US" sz="1100" b="1" dirty="0" smtClean="0">
                  <a:ln w="0"/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チーズタッカルビ</a:t>
              </a:r>
              <a:r>
                <a:rPr lang="ja-JP" altLang="en-US" sz="1100" b="1" cap="none" spc="0" dirty="0" smtClean="0">
                  <a:ln w="0"/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　</a:t>
              </a:r>
              <a:endParaRPr lang="en-US" altLang="ja-JP" sz="1100" b="1" cap="none" spc="0" dirty="0" smtClean="0">
                <a:ln w="0"/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  <p:grpSp>
        <p:nvGrpSpPr>
          <p:cNvPr id="6" name="グループ化 5"/>
          <p:cNvGrpSpPr/>
          <p:nvPr/>
        </p:nvGrpSpPr>
        <p:grpSpPr>
          <a:xfrm>
            <a:off x="7154110" y="1111383"/>
            <a:ext cx="1625426" cy="6339389"/>
            <a:chOff x="8993290" y="1083130"/>
            <a:chExt cx="1625426" cy="6339389"/>
          </a:xfrm>
        </p:grpSpPr>
        <p:sp>
          <p:nvSpPr>
            <p:cNvPr id="85" name="正方形/長方形 84"/>
            <p:cNvSpPr/>
            <p:nvPr/>
          </p:nvSpPr>
          <p:spPr>
            <a:xfrm>
              <a:off x="9039690" y="1083130"/>
              <a:ext cx="1579026" cy="430887"/>
            </a:xfrm>
            <a:prstGeom prst="rect">
              <a:avLst/>
            </a:prstGeom>
            <a:solidFill>
              <a:srgbClr val="CCCCFF"/>
            </a:solidFill>
          </p:spPr>
          <p:txBody>
            <a:bodyPr wrap="square" lIns="91440" tIns="45720" rIns="91440" bIns="45720">
              <a:spAutoFit/>
            </a:bodyPr>
            <a:lstStyle/>
            <a:p>
              <a:r>
                <a:rPr lang="en-US" altLang="ja-JP" sz="1100" b="1" dirty="0" smtClean="0">
                  <a:ln w="0"/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6/5</a:t>
              </a:r>
              <a:r>
                <a:rPr lang="ja-JP" altLang="en-US" sz="1100" b="1" dirty="0" smtClean="0">
                  <a:ln w="0"/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（火</a:t>
              </a:r>
              <a:r>
                <a:rPr lang="en-US" altLang="ja-JP" sz="1100" b="1" dirty="0" smtClean="0">
                  <a:ln w="0"/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)</a:t>
              </a:r>
              <a:r>
                <a:rPr lang="ja-JP" altLang="en-US" sz="1100" b="1" dirty="0" smtClean="0">
                  <a:ln w="0"/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 </a:t>
              </a:r>
              <a:r>
                <a:rPr lang="en-US" altLang="ja-JP" sz="1100" b="1" cap="none" spc="0" dirty="0" smtClean="0">
                  <a:ln w="0"/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11</a:t>
              </a:r>
              <a:r>
                <a:rPr lang="ja-JP" altLang="en-US" sz="1100" b="1" dirty="0">
                  <a:ln w="0"/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：</a:t>
              </a:r>
              <a:r>
                <a:rPr lang="en-US" altLang="ja-JP" sz="1100" b="1" dirty="0" smtClean="0">
                  <a:ln w="0"/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00~</a:t>
              </a:r>
            </a:p>
            <a:p>
              <a:r>
                <a:rPr lang="ja-JP" altLang="en-US" sz="1100" b="1" dirty="0" smtClean="0">
                  <a:ln w="0"/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料理・生春巻づくり</a:t>
              </a:r>
              <a:endParaRPr lang="en-US" altLang="ja-JP" sz="1100" b="1" dirty="0" smtClean="0">
                <a:ln w="0"/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97" name="正方形/長方形 96"/>
            <p:cNvSpPr/>
            <p:nvPr/>
          </p:nvSpPr>
          <p:spPr>
            <a:xfrm>
              <a:off x="9017060" y="2356186"/>
              <a:ext cx="1601656" cy="430887"/>
            </a:xfrm>
            <a:prstGeom prst="rect">
              <a:avLst/>
            </a:prstGeom>
            <a:solidFill>
              <a:srgbClr val="CCCCFF"/>
            </a:solidFill>
          </p:spPr>
          <p:txBody>
            <a:bodyPr wrap="square" lIns="91440" tIns="45720" rIns="91440" bIns="45720">
              <a:spAutoFit/>
            </a:bodyPr>
            <a:lstStyle/>
            <a:p>
              <a:r>
                <a:rPr lang="en-US" altLang="ja-JP" sz="1100" b="1" dirty="0" smtClean="0">
                  <a:ln w="0"/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6/7</a:t>
              </a:r>
              <a:r>
                <a:rPr lang="ja-JP" altLang="en-US" sz="1100" b="1" dirty="0" smtClean="0">
                  <a:ln w="0"/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（木）</a:t>
              </a:r>
              <a:r>
                <a:rPr lang="en-US" altLang="ja-JP" sz="1100" b="1" dirty="0" smtClean="0">
                  <a:ln w="0"/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13</a:t>
              </a:r>
              <a:r>
                <a:rPr lang="ja-JP" altLang="en-US" sz="1100" b="1" dirty="0" smtClean="0">
                  <a:ln w="0"/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：</a:t>
              </a:r>
              <a:r>
                <a:rPr lang="en-US" altLang="ja-JP" sz="1100" b="1" dirty="0" smtClean="0">
                  <a:ln w="0"/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00</a:t>
              </a:r>
              <a:r>
                <a:rPr lang="ja-JP" altLang="en-US" sz="1100" b="1" dirty="0" smtClean="0">
                  <a:ln w="0"/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～</a:t>
              </a:r>
              <a:endParaRPr lang="en-US" altLang="ja-JP" sz="1100" b="1" dirty="0" smtClean="0">
                <a:ln w="0"/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r>
                <a:rPr lang="ja-JP" altLang="en-US" sz="1100" b="1" dirty="0">
                  <a:ln w="0"/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書道</a:t>
              </a:r>
              <a:endParaRPr lang="en-US" altLang="ja-JP" sz="1100" b="1" dirty="0" smtClean="0">
                <a:ln w="0"/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98" name="正方形/長方形 97"/>
            <p:cNvSpPr/>
            <p:nvPr/>
          </p:nvSpPr>
          <p:spPr>
            <a:xfrm>
              <a:off x="8993290" y="4880515"/>
              <a:ext cx="1625426" cy="430887"/>
            </a:xfrm>
            <a:prstGeom prst="rect">
              <a:avLst/>
            </a:prstGeom>
            <a:solidFill>
              <a:srgbClr val="CCCCFF"/>
            </a:solidFill>
          </p:spPr>
          <p:txBody>
            <a:bodyPr wrap="square" lIns="91440" tIns="45720" rIns="91440" bIns="45720">
              <a:spAutoFit/>
            </a:bodyPr>
            <a:lstStyle/>
            <a:p>
              <a:r>
                <a:rPr lang="en-US" altLang="ja-JP" sz="1100" b="1" dirty="0" smtClean="0">
                  <a:ln w="0"/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6/22  </a:t>
              </a:r>
              <a:r>
                <a:rPr lang="en-US" altLang="ja-JP" sz="1100" b="1" cap="none" spc="0" dirty="0" smtClean="0">
                  <a:ln w="0"/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(</a:t>
              </a:r>
              <a:r>
                <a:rPr lang="ja-JP" altLang="en-US" sz="1100" b="1" dirty="0">
                  <a:ln w="0"/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金</a:t>
              </a:r>
              <a:r>
                <a:rPr lang="en-US" altLang="ja-JP" sz="1100" b="1" cap="none" spc="0" dirty="0" smtClean="0">
                  <a:ln w="0"/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)</a:t>
              </a:r>
              <a:r>
                <a:rPr lang="ja-JP" altLang="en-US" sz="1100" b="1" dirty="0" smtClean="0">
                  <a:ln w="0"/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 </a:t>
              </a:r>
              <a:r>
                <a:rPr lang="en-US" altLang="ja-JP" sz="1100" b="1" dirty="0" smtClean="0">
                  <a:ln w="0"/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13</a:t>
              </a:r>
              <a:r>
                <a:rPr lang="ja-JP" altLang="en-US" sz="1100" b="1" dirty="0" smtClean="0">
                  <a:ln w="0"/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：</a:t>
              </a:r>
              <a:r>
                <a:rPr lang="en-US" altLang="ja-JP" sz="1100" b="1" dirty="0" smtClean="0">
                  <a:ln w="0"/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00</a:t>
              </a:r>
              <a:r>
                <a:rPr lang="ja-JP" altLang="en-US" sz="1100" b="1" dirty="0" smtClean="0">
                  <a:ln w="0"/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～</a:t>
              </a:r>
              <a:endParaRPr lang="en-US" altLang="ja-JP" sz="1100" b="1" dirty="0" smtClean="0">
                <a:ln w="0"/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r>
                <a:rPr lang="ja-JP" altLang="en-US" sz="1100" b="1" dirty="0" smtClean="0">
                  <a:ln w="0"/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卓球</a:t>
              </a:r>
              <a:r>
                <a:rPr lang="ja-JP" altLang="en-US" sz="1100" b="1" cap="none" spc="0" dirty="0" smtClean="0">
                  <a:ln w="0"/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　</a:t>
              </a:r>
              <a:endParaRPr lang="en-US" altLang="ja-JP" sz="1100" b="1" cap="none" spc="0" dirty="0" smtClean="0">
                <a:ln w="0"/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99" name="正方形/長方形 98"/>
            <p:cNvSpPr/>
            <p:nvPr/>
          </p:nvSpPr>
          <p:spPr>
            <a:xfrm>
              <a:off x="9017060" y="3711104"/>
              <a:ext cx="1464832" cy="430887"/>
            </a:xfrm>
            <a:prstGeom prst="rect">
              <a:avLst/>
            </a:prstGeom>
            <a:solidFill>
              <a:srgbClr val="CCCCFF"/>
            </a:solidFill>
          </p:spPr>
          <p:txBody>
            <a:bodyPr wrap="square" lIns="91440" tIns="45720" rIns="91440" bIns="45720">
              <a:spAutoFit/>
            </a:bodyPr>
            <a:lstStyle/>
            <a:p>
              <a:r>
                <a:rPr lang="en-US" altLang="ja-JP" sz="1100" b="1" dirty="0" smtClean="0">
                  <a:ln w="0"/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6/16  (</a:t>
              </a:r>
              <a:r>
                <a:rPr lang="ja-JP" altLang="en-US" sz="1100" b="1" dirty="0">
                  <a:ln w="0"/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土</a:t>
              </a:r>
              <a:r>
                <a:rPr lang="en-US" altLang="ja-JP" sz="1100" b="1" dirty="0" smtClean="0">
                  <a:ln w="0"/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) 13</a:t>
              </a:r>
              <a:r>
                <a:rPr lang="ja-JP" altLang="en-US" sz="1100" b="1" dirty="0" smtClean="0">
                  <a:ln w="0"/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：</a:t>
              </a:r>
              <a:r>
                <a:rPr lang="en-US" altLang="ja-JP" sz="1100" b="1" dirty="0" smtClean="0">
                  <a:ln w="0"/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0</a:t>
              </a:r>
              <a:r>
                <a:rPr lang="en-US" altLang="ja-JP" sz="1100" b="1" dirty="0">
                  <a:ln w="0"/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0</a:t>
              </a:r>
              <a:r>
                <a:rPr lang="ja-JP" altLang="en-US" sz="1100" b="1" dirty="0" smtClean="0">
                  <a:ln w="0"/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～</a:t>
              </a:r>
              <a:endParaRPr lang="en-US" altLang="ja-JP" sz="1100" b="1" dirty="0" smtClean="0">
                <a:ln w="0"/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r>
                <a:rPr lang="en-US" altLang="ja-JP" sz="1100" b="1" dirty="0" smtClean="0">
                  <a:ln w="0"/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 </a:t>
              </a:r>
              <a:r>
                <a:rPr lang="ja-JP" altLang="en-US" sz="1100" b="1" dirty="0">
                  <a:ln w="0"/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発掘</a:t>
              </a:r>
              <a:endParaRPr lang="ja-JP" altLang="en-US" sz="1100" b="1" cap="none" spc="0" dirty="0">
                <a:ln w="0"/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00" name="正方形/長方形 99"/>
            <p:cNvSpPr/>
            <p:nvPr/>
          </p:nvSpPr>
          <p:spPr>
            <a:xfrm>
              <a:off x="8993545" y="5983592"/>
              <a:ext cx="1625171" cy="600164"/>
            </a:xfrm>
            <a:prstGeom prst="rect">
              <a:avLst/>
            </a:prstGeom>
            <a:solidFill>
              <a:srgbClr val="CCCCFF"/>
            </a:solidFill>
          </p:spPr>
          <p:txBody>
            <a:bodyPr wrap="square" lIns="91440" tIns="45720" rIns="91440" bIns="45720">
              <a:spAutoFit/>
            </a:bodyPr>
            <a:lstStyle/>
            <a:p>
              <a:r>
                <a:rPr lang="en-US" altLang="ja-JP" sz="1100" b="1" cap="none" spc="0" dirty="0" smtClean="0">
                  <a:ln w="0"/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6/27</a:t>
              </a:r>
              <a:r>
                <a:rPr lang="ja-JP" altLang="en-US" sz="1100" b="1" cap="none" spc="0" dirty="0" smtClean="0">
                  <a:ln w="0"/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（水）</a:t>
              </a:r>
              <a:r>
                <a:rPr lang="en-US" altLang="ja-JP" sz="1100" b="1" dirty="0" smtClean="0">
                  <a:ln w="0"/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13</a:t>
              </a:r>
              <a:r>
                <a:rPr lang="ja-JP" altLang="en-US" sz="1100" b="1" dirty="0" smtClean="0">
                  <a:ln w="0"/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：</a:t>
              </a:r>
              <a:r>
                <a:rPr lang="en-US" altLang="ja-JP" sz="1100" b="1" dirty="0" smtClean="0">
                  <a:ln w="0"/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00</a:t>
              </a:r>
              <a:r>
                <a:rPr lang="ja-JP" altLang="en-US" sz="1100" b="1" dirty="0" smtClean="0">
                  <a:ln w="0"/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～</a:t>
              </a:r>
              <a:endParaRPr lang="en-US" altLang="ja-JP" sz="1100" b="1" dirty="0" smtClean="0">
                <a:ln w="0"/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r>
                <a:rPr lang="ja-JP" altLang="en-US" sz="1100" b="1" cap="none" spc="0" dirty="0" smtClean="0">
                  <a:ln w="0"/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パソコン講座</a:t>
              </a:r>
              <a:endParaRPr lang="en-US" altLang="ja-JP" sz="1100" b="1" cap="none" spc="0" dirty="0" smtClean="0">
                <a:ln w="0"/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r>
                <a:rPr lang="ja-JP" altLang="en-US" sz="1100" b="1" dirty="0" smtClean="0">
                  <a:ln w="0"/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体調管理</a:t>
              </a:r>
              <a:r>
                <a:rPr lang="ja-JP" altLang="en-US" sz="1100" b="1" dirty="0">
                  <a:ln w="0"/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シート</a:t>
              </a:r>
              <a:r>
                <a:rPr lang="ja-JP" altLang="en-US" sz="1100" b="1" dirty="0" smtClean="0">
                  <a:ln w="0"/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作り</a:t>
              </a:r>
              <a:endParaRPr lang="ja-JP" altLang="en-US" sz="1100" b="1" cap="none" spc="0" dirty="0">
                <a:ln w="0"/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pic>
          <p:nvPicPr>
            <p:cNvPr id="46" name="図 45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0182" y="6640497"/>
              <a:ext cx="857011" cy="782022"/>
            </a:xfrm>
            <a:prstGeom prst="rect">
              <a:avLst/>
            </a:prstGeom>
          </p:spPr>
        </p:pic>
        <p:pic>
          <p:nvPicPr>
            <p:cNvPr id="48" name="図 47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2488" y="2853706"/>
              <a:ext cx="1132398" cy="753753"/>
            </a:xfrm>
            <a:prstGeom prst="rect">
              <a:avLst/>
            </a:prstGeom>
          </p:spPr>
        </p:pic>
        <p:pic>
          <p:nvPicPr>
            <p:cNvPr id="54" name="図 53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227"/>
            <a:stretch/>
          </p:blipFill>
          <p:spPr>
            <a:xfrm>
              <a:off x="9254127" y="1576690"/>
              <a:ext cx="1080759" cy="727674"/>
            </a:xfrm>
            <a:prstGeom prst="rect">
              <a:avLst/>
            </a:prstGeom>
          </p:spPr>
        </p:pic>
        <p:pic>
          <p:nvPicPr>
            <p:cNvPr id="61" name="図 60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9284149" y="4185823"/>
              <a:ext cx="945055" cy="630036"/>
            </a:xfrm>
            <a:prstGeom prst="rect">
              <a:avLst/>
            </a:prstGeom>
          </p:spPr>
        </p:pic>
        <p:pic>
          <p:nvPicPr>
            <p:cNvPr id="62" name="図 61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55231" y="5340824"/>
              <a:ext cx="850427" cy="5758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8054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2098</TotalTime>
  <Words>291</Words>
  <Application>Microsoft Office PowerPoint</Application>
  <PresentationFormat>ユーザー設定</PresentationFormat>
  <Paragraphs>70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1" baseType="lpstr">
      <vt:lpstr>HGS創英角ｺﾞｼｯｸUB</vt:lpstr>
      <vt:lpstr>ＭＳ Ｐゴシック</vt:lpstr>
      <vt:lpstr>ＭＳ 明朝</vt:lpstr>
      <vt:lpstr>游ゴシック</vt:lpstr>
      <vt:lpstr>Arial</vt:lpstr>
      <vt:lpstr>Calibri</vt:lpstr>
      <vt:lpstr>Calibri Light</vt:lpstr>
      <vt:lpstr>Century</vt:lpstr>
      <vt:lpstr>Times New Roman</vt:lpstr>
      <vt:lpstr>Office テーマ</vt:lpstr>
      <vt:lpstr>PowerPoint プレゼンテーション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PC18</dc:creator>
  <cp:lastModifiedBy>PC18</cp:lastModifiedBy>
  <cp:revision>108</cp:revision>
  <cp:lastPrinted>2018-06-08T08:10:51Z</cp:lastPrinted>
  <dcterms:created xsi:type="dcterms:W3CDTF">2018-02-07T05:16:32Z</dcterms:created>
  <dcterms:modified xsi:type="dcterms:W3CDTF">2018-06-08T08:19:03Z</dcterms:modified>
</cp:coreProperties>
</file>