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0691813" cy="7559675"/>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3300"/>
    <a:srgbClr val="99CCFF"/>
    <a:srgbClr val="FF9900"/>
    <a:srgbClr val="FF6600"/>
    <a:srgbClr val="FFCC00"/>
    <a:srgbClr val="3399FF"/>
    <a:srgbClr val="66CCFF"/>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0" autoAdjust="0"/>
    <p:restoredTop sz="94660"/>
  </p:normalViewPr>
  <p:slideViewPr>
    <p:cSldViewPr snapToGrid="0">
      <p:cViewPr varScale="1">
        <p:scale>
          <a:sx n="67" d="100"/>
          <a:sy n="67" d="100"/>
        </p:scale>
        <p:origin x="109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2789974-B8B1-4B23-86F4-81A25F26A378}"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1144268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2789974-B8B1-4B23-86F4-81A25F26A378}"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585746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2789974-B8B1-4B23-86F4-81A25F26A378}"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1136992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2789974-B8B1-4B23-86F4-81A25F26A378}"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369849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2789974-B8B1-4B23-86F4-81A25F26A378}"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1479942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2789974-B8B1-4B23-86F4-81A25F26A378}" type="datetimeFigureOut">
              <a:rPr kumimoji="1" lang="ja-JP" altLang="en-US" smtClean="0"/>
              <a:t>2018/7/7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2474206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2789974-B8B1-4B23-86F4-81A25F26A378}" type="datetimeFigureOut">
              <a:rPr kumimoji="1" lang="ja-JP" altLang="en-US" smtClean="0"/>
              <a:t>2018/7/7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351347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2789974-B8B1-4B23-86F4-81A25F26A378}" type="datetimeFigureOut">
              <a:rPr kumimoji="1" lang="ja-JP" altLang="en-US" smtClean="0"/>
              <a:t>2018/7/7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71914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789974-B8B1-4B23-86F4-81A25F26A378}" type="datetimeFigureOut">
              <a:rPr kumimoji="1" lang="ja-JP" altLang="en-US" smtClean="0"/>
              <a:t>2018/7/7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278174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2789974-B8B1-4B23-86F4-81A25F26A378}" type="datetimeFigureOut">
              <a:rPr kumimoji="1" lang="ja-JP" altLang="en-US" smtClean="0"/>
              <a:t>2018/7/7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178666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2789974-B8B1-4B23-86F4-81A25F26A378}" type="datetimeFigureOut">
              <a:rPr kumimoji="1" lang="ja-JP" altLang="en-US" smtClean="0"/>
              <a:t>2018/7/7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1865011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52789974-B8B1-4B23-86F4-81A25F26A378}" type="datetimeFigureOut">
              <a:rPr kumimoji="1" lang="ja-JP" altLang="en-US" smtClean="0"/>
              <a:t>2018/7/7</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900C015F-4539-44BC-AE85-51F475F41886}" type="slidenum">
              <a:rPr kumimoji="1" lang="ja-JP" altLang="en-US" smtClean="0"/>
              <a:t>‹#›</a:t>
            </a:fld>
            <a:endParaRPr kumimoji="1" lang="ja-JP" altLang="en-US"/>
          </a:p>
        </p:txBody>
      </p:sp>
    </p:spTree>
    <p:extLst>
      <p:ext uri="{BB962C8B-B14F-4D97-AF65-F5344CB8AC3E}">
        <p14:creationId xmlns:p14="http://schemas.microsoft.com/office/powerpoint/2010/main" val="1618058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1.xml"/><Relationship Id="rId6" Type="http://schemas.microsoft.com/office/2007/relationships/hdphoto" Target="../media/hdphoto1.wdp"/><Relationship Id="rId11" Type="http://schemas.openxmlformats.org/officeDocument/2006/relationships/image" Target="../media/image9.png"/><Relationship Id="rId5" Type="http://schemas.openxmlformats.org/officeDocument/2006/relationships/image" Target="../media/image4.png"/><Relationship Id="rId15" Type="http://schemas.openxmlformats.org/officeDocument/2006/relationships/image" Target="../media/image12.png"/><Relationship Id="rId10" Type="http://schemas.openxmlformats.org/officeDocument/2006/relationships/image" Target="../media/image8.png"/><Relationship Id="rId4" Type="http://schemas.openxmlformats.org/officeDocument/2006/relationships/image" Target="../media/image3.jpeg"/><Relationship Id="rId9" Type="http://schemas.openxmlformats.org/officeDocument/2006/relationships/image" Target="../media/image7.jpeg"/><Relationship Id="rId1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正方形/長方形 12"/>
          <p:cNvSpPr/>
          <p:nvPr/>
        </p:nvSpPr>
        <p:spPr>
          <a:xfrm>
            <a:off x="-16264" y="0"/>
            <a:ext cx="10708077" cy="7559675"/>
          </a:xfrm>
          <a:prstGeom prst="rect">
            <a:avLst/>
          </a:prstGeom>
          <a:solidFill>
            <a:srgbClr val="33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79" dirty="0"/>
          </a:p>
        </p:txBody>
      </p:sp>
      <p:sp>
        <p:nvSpPr>
          <p:cNvPr id="17" name="正方形/長方形 16"/>
          <p:cNvSpPr/>
          <p:nvPr/>
        </p:nvSpPr>
        <p:spPr>
          <a:xfrm>
            <a:off x="160483" y="996297"/>
            <a:ext cx="5268769" cy="61846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角丸四角形 47"/>
          <p:cNvSpPr/>
          <p:nvPr/>
        </p:nvSpPr>
        <p:spPr>
          <a:xfrm>
            <a:off x="5585901" y="1050878"/>
            <a:ext cx="5000537" cy="4328997"/>
          </a:xfrm>
          <a:prstGeom prst="roundRect">
            <a:avLst>
              <a:gd name="adj" fmla="val 2316"/>
            </a:avLst>
          </a:prstGeom>
          <a:solidFill>
            <a:schemeClr val="bg1"/>
          </a:solidFill>
          <a:ln w="57150">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1579"/>
          </a:p>
        </p:txBody>
      </p:sp>
      <p:sp>
        <p:nvSpPr>
          <p:cNvPr id="6" name="テキスト ボックス 5"/>
          <p:cNvSpPr txBox="1"/>
          <p:nvPr/>
        </p:nvSpPr>
        <p:spPr>
          <a:xfrm>
            <a:off x="1153009" y="1122699"/>
            <a:ext cx="4875123" cy="913070"/>
          </a:xfrm>
          <a:prstGeom prst="rect">
            <a:avLst/>
          </a:prstGeom>
          <a:noFill/>
        </p:spPr>
        <p:txBody>
          <a:bodyPr wrap="square" rtlCol="0">
            <a:spAutoFit/>
          </a:bodyPr>
          <a:lstStyle/>
          <a:p>
            <a:pPr>
              <a:lnSpc>
                <a:spcPts val="1600"/>
              </a:lnSpc>
            </a:pPr>
            <a:r>
              <a:rPr lang="ja-JP" altLang="en-US" sz="1200" spc="30" dirty="0" smtClean="0">
                <a:latin typeface="游明朝" panose="02020400000000000000" pitchFamily="18" charset="-128"/>
                <a:ea typeface="游明朝" panose="02020400000000000000" pitchFamily="18" charset="-128"/>
              </a:rPr>
              <a:t>パレット</a:t>
            </a:r>
            <a:r>
              <a:rPr lang="ja-JP" altLang="en-US" sz="1200" spc="30" dirty="0">
                <a:latin typeface="游明朝" panose="02020400000000000000" pitchFamily="18" charset="-128"/>
                <a:ea typeface="游明朝" panose="02020400000000000000" pitchFamily="18" charset="-128"/>
              </a:rPr>
              <a:t>稲毛海岸を利用してくださっている方は目標</a:t>
            </a:r>
            <a:r>
              <a:rPr lang="ja-JP" altLang="en-US" sz="1200" spc="30" dirty="0" smtClean="0">
                <a:latin typeface="游明朝" panose="02020400000000000000" pitchFamily="18" charset="-128"/>
                <a:ea typeface="游明朝" panose="02020400000000000000" pitchFamily="18" charset="-128"/>
              </a:rPr>
              <a:t>を</a:t>
            </a:r>
            <a:endParaRPr lang="en-US" altLang="ja-JP" sz="1200" spc="30" dirty="0" smtClean="0">
              <a:latin typeface="游明朝" panose="02020400000000000000" pitchFamily="18" charset="-128"/>
              <a:ea typeface="游明朝" panose="02020400000000000000" pitchFamily="18" charset="-128"/>
            </a:endParaRPr>
          </a:p>
          <a:p>
            <a:pPr>
              <a:lnSpc>
                <a:spcPts val="1600"/>
              </a:lnSpc>
            </a:pPr>
            <a:r>
              <a:rPr lang="ja-JP" altLang="en-US" sz="1200" spc="30" dirty="0" smtClean="0">
                <a:latin typeface="游明朝" panose="02020400000000000000" pitchFamily="18" charset="-128"/>
                <a:ea typeface="游明朝" panose="02020400000000000000" pitchFamily="18" charset="-128"/>
              </a:rPr>
              <a:t>持って毎日頑張って</a:t>
            </a:r>
            <a:r>
              <a:rPr lang="ja-JP" altLang="en-US" sz="1200" spc="30" dirty="0">
                <a:latin typeface="游明朝" panose="02020400000000000000" pitchFamily="18" charset="-128"/>
                <a:ea typeface="游明朝" panose="02020400000000000000" pitchFamily="18" charset="-128"/>
              </a:rPr>
              <a:t>います</a:t>
            </a:r>
            <a:r>
              <a:rPr lang="ja-JP" altLang="en-US" sz="1200" spc="30" dirty="0" smtClean="0">
                <a:latin typeface="游明朝" panose="02020400000000000000" pitchFamily="18" charset="-128"/>
                <a:ea typeface="游明朝" panose="02020400000000000000" pitchFamily="18" charset="-128"/>
              </a:rPr>
              <a:t>。</a:t>
            </a:r>
            <a:r>
              <a:rPr lang="ja-JP" altLang="en-US" sz="1200" spc="30" dirty="0" smtClean="0">
                <a:latin typeface="游明朝" panose="02020400000000000000" pitchFamily="18" charset="-128"/>
                <a:ea typeface="游明朝" panose="02020400000000000000" pitchFamily="18" charset="-128"/>
              </a:rPr>
              <a:t>意気込みを</a:t>
            </a:r>
            <a:r>
              <a:rPr lang="ja-JP" altLang="en-US" sz="1200" spc="30" dirty="0">
                <a:latin typeface="游明朝" panose="02020400000000000000" pitchFamily="18" charset="-128"/>
                <a:ea typeface="游明朝" panose="02020400000000000000" pitchFamily="18" charset="-128"/>
              </a:rPr>
              <a:t>聞いて</a:t>
            </a:r>
            <a:r>
              <a:rPr lang="ja-JP" altLang="en-US" sz="1200" spc="30" dirty="0" smtClean="0">
                <a:latin typeface="游明朝" panose="02020400000000000000" pitchFamily="18" charset="-128"/>
                <a:ea typeface="游明朝" panose="02020400000000000000" pitchFamily="18" charset="-128"/>
              </a:rPr>
              <a:t>みました</a:t>
            </a:r>
            <a:endParaRPr lang="en-US" altLang="ja-JP" sz="1200" spc="30" dirty="0" smtClean="0">
              <a:latin typeface="游明朝" panose="02020400000000000000" pitchFamily="18" charset="-128"/>
              <a:ea typeface="游明朝" panose="02020400000000000000" pitchFamily="18" charset="-128"/>
            </a:endParaRPr>
          </a:p>
          <a:p>
            <a:pPr>
              <a:lnSpc>
                <a:spcPts val="1600"/>
              </a:lnSpc>
            </a:pPr>
            <a:r>
              <a:rPr lang="ja-JP" altLang="en-US" sz="1200" spc="30" dirty="0" smtClean="0">
                <a:latin typeface="游明朝" panose="02020400000000000000" pitchFamily="18" charset="-128"/>
                <a:ea typeface="游明朝" panose="02020400000000000000" pitchFamily="18" charset="-128"/>
              </a:rPr>
              <a:t>ので、ご紹介</a:t>
            </a:r>
            <a:r>
              <a:rPr lang="ja-JP" altLang="en-US" sz="1200" spc="30" dirty="0">
                <a:latin typeface="游明朝" panose="02020400000000000000" pitchFamily="18" charset="-128"/>
                <a:ea typeface="游明朝" panose="02020400000000000000" pitchFamily="18" charset="-128"/>
              </a:rPr>
              <a:t>します。</a:t>
            </a:r>
            <a:endParaRPr lang="en-US" altLang="ja-JP" sz="1200" spc="30" dirty="0">
              <a:latin typeface="游明朝" panose="02020400000000000000" pitchFamily="18" charset="-128"/>
              <a:ea typeface="游明朝" panose="02020400000000000000" pitchFamily="18" charset="-128"/>
            </a:endParaRPr>
          </a:p>
          <a:p>
            <a:pPr>
              <a:lnSpc>
                <a:spcPts val="1600"/>
              </a:lnSpc>
            </a:pPr>
            <a:endParaRPr lang="en-US" altLang="ja-JP" sz="1200" spc="30" dirty="0">
              <a:solidFill>
                <a:schemeClr val="tx1">
                  <a:lumMod val="85000"/>
                  <a:lumOff val="15000"/>
                </a:schemeClr>
              </a:solidFill>
              <a:latin typeface="游明朝" panose="02020400000000000000" pitchFamily="18" charset="-128"/>
              <a:ea typeface="游明朝" panose="02020400000000000000" pitchFamily="18" charset="-128"/>
            </a:endParaRPr>
          </a:p>
        </p:txBody>
      </p:sp>
      <p:sp>
        <p:nvSpPr>
          <p:cNvPr id="34" name="円/楕円 33"/>
          <p:cNvSpPr/>
          <p:nvPr/>
        </p:nvSpPr>
        <p:spPr>
          <a:xfrm>
            <a:off x="322937" y="1118291"/>
            <a:ext cx="830393" cy="830393"/>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1579">
              <a:solidFill>
                <a:srgbClr val="FFC000"/>
              </a:solidFill>
            </a:endParaRPr>
          </a:p>
        </p:txBody>
      </p:sp>
      <p:sp>
        <p:nvSpPr>
          <p:cNvPr id="33" name="テキスト ボックス 32"/>
          <p:cNvSpPr txBox="1"/>
          <p:nvPr/>
        </p:nvSpPr>
        <p:spPr>
          <a:xfrm>
            <a:off x="223038" y="1265154"/>
            <a:ext cx="1105960" cy="524118"/>
          </a:xfrm>
          <a:prstGeom prst="rect">
            <a:avLst/>
          </a:prstGeom>
          <a:noFill/>
        </p:spPr>
        <p:txBody>
          <a:bodyPr wrap="square" rtlCol="0">
            <a:spAutoFit/>
          </a:bodyPr>
          <a:lstStyle/>
          <a:p>
            <a:pPr algn="ctr"/>
            <a:r>
              <a:rPr lang="ja-JP" altLang="en-US" sz="1403" b="1" dirty="0">
                <a:solidFill>
                  <a:schemeClr val="bg1"/>
                </a:solidFill>
                <a:latin typeface="UD デジタル 教科書体 NK-B" panose="02020700000000000000" pitchFamily="18" charset="-128"/>
                <a:ea typeface="UD デジタル 教科書体 NK-B" panose="02020700000000000000" pitchFamily="18" charset="-128"/>
              </a:rPr>
              <a:t>活動</a:t>
            </a:r>
            <a:endParaRPr lang="en-US" altLang="ja-JP" sz="1403" b="1" dirty="0">
              <a:solidFill>
                <a:schemeClr val="bg1"/>
              </a:solidFill>
              <a:latin typeface="UD デジタル 教科書体 NK-B" panose="02020700000000000000" pitchFamily="18" charset="-128"/>
              <a:ea typeface="UD デジタル 教科書体 NK-B" panose="02020700000000000000" pitchFamily="18" charset="-128"/>
            </a:endParaRPr>
          </a:p>
          <a:p>
            <a:pPr algn="ctr"/>
            <a:r>
              <a:rPr lang="ja-JP" altLang="en-US" sz="1403" b="1" dirty="0">
                <a:solidFill>
                  <a:schemeClr val="bg1"/>
                </a:solidFill>
                <a:latin typeface="UD デジタル 教科書体 NK-B" panose="02020700000000000000" pitchFamily="18" charset="-128"/>
                <a:ea typeface="UD デジタル 教科書体 NK-B" panose="02020700000000000000" pitchFamily="18" charset="-128"/>
              </a:rPr>
              <a:t>の様子</a:t>
            </a:r>
            <a:endParaRPr lang="en-US" altLang="ja-JP" sz="1403"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5" name="テキスト ボックス 34"/>
          <p:cNvSpPr txBox="1"/>
          <p:nvPr/>
        </p:nvSpPr>
        <p:spPr>
          <a:xfrm>
            <a:off x="101648" y="195354"/>
            <a:ext cx="5406421" cy="584775"/>
          </a:xfrm>
          <a:prstGeom prst="rect">
            <a:avLst/>
          </a:prstGeom>
          <a:noFill/>
        </p:spPr>
        <p:txBody>
          <a:bodyPr wrap="square" rtlCol="0">
            <a:spAutoFit/>
          </a:bodyPr>
          <a:lstStyle/>
          <a:p>
            <a:r>
              <a:rPr lang="ja-JP" altLang="en-US" sz="3200" b="1" spc="-100" dirty="0">
                <a:ln>
                  <a:solidFill>
                    <a:schemeClr val="bg1"/>
                  </a:solidFill>
                </a:ln>
                <a:solidFill>
                  <a:srgbClr val="FFCC00"/>
                </a:solidFill>
                <a:latin typeface="Microsoft JhengHei" panose="020B0604030504040204" pitchFamily="34" charset="-120"/>
                <a:ea typeface="Microsoft JhengHei" panose="020B0604030504040204" pitchFamily="34" charset="-120"/>
              </a:rPr>
              <a:t>パレット活動レポート </a:t>
            </a:r>
            <a:r>
              <a:rPr lang="en-US" altLang="ja-JP" sz="2000" b="1" dirty="0">
                <a:ln>
                  <a:solidFill>
                    <a:schemeClr val="bg1"/>
                  </a:solidFill>
                </a:ln>
                <a:solidFill>
                  <a:srgbClr val="FF6600"/>
                </a:solidFill>
                <a:latin typeface="Microsoft JhengHei" panose="020B0604030504040204" pitchFamily="34" charset="-120"/>
                <a:ea typeface="Microsoft JhengHei" panose="020B0604030504040204" pitchFamily="34" charset="-120"/>
              </a:rPr>
              <a:t>8</a:t>
            </a:r>
            <a:r>
              <a:rPr lang="ja-JP" altLang="en-US" sz="2000" b="1" dirty="0" smtClean="0">
                <a:ln>
                  <a:solidFill>
                    <a:schemeClr val="bg1"/>
                  </a:solidFill>
                </a:ln>
                <a:solidFill>
                  <a:srgbClr val="FF6600"/>
                </a:solidFill>
                <a:latin typeface="Microsoft JhengHei" panose="020B0604030504040204" pitchFamily="34" charset="-120"/>
                <a:ea typeface="Microsoft JhengHei" panose="020B0604030504040204" pitchFamily="34" charset="-120"/>
              </a:rPr>
              <a:t>月号</a:t>
            </a:r>
            <a:endParaRPr lang="ja-JP" altLang="en-US" sz="2000" b="1" dirty="0">
              <a:ln>
                <a:solidFill>
                  <a:schemeClr val="bg1"/>
                </a:solidFill>
              </a:ln>
              <a:solidFill>
                <a:srgbClr val="FF6600"/>
              </a:solidFill>
              <a:latin typeface="Microsoft JhengHei" panose="020B0604030504040204" pitchFamily="34" charset="-120"/>
              <a:ea typeface="Microsoft JhengHei" panose="020B0604030504040204" pitchFamily="34" charset="-120"/>
            </a:endParaRPr>
          </a:p>
        </p:txBody>
      </p:sp>
      <p:sp>
        <p:nvSpPr>
          <p:cNvPr id="53" name="角丸四角形 52"/>
          <p:cNvSpPr/>
          <p:nvPr/>
        </p:nvSpPr>
        <p:spPr>
          <a:xfrm>
            <a:off x="5726166" y="815724"/>
            <a:ext cx="2887743" cy="550100"/>
          </a:xfrm>
          <a:prstGeom prst="roundRect">
            <a:avLst>
              <a:gd name="adj" fmla="val 50000"/>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1579"/>
          </a:p>
        </p:txBody>
      </p:sp>
      <p:sp>
        <p:nvSpPr>
          <p:cNvPr id="41" name="テキスト ボックス 40"/>
          <p:cNvSpPr txBox="1"/>
          <p:nvPr/>
        </p:nvSpPr>
        <p:spPr>
          <a:xfrm>
            <a:off x="5850013" y="915448"/>
            <a:ext cx="2824000" cy="335348"/>
          </a:xfrm>
          <a:prstGeom prst="rect">
            <a:avLst/>
          </a:prstGeom>
          <a:noFill/>
        </p:spPr>
        <p:txBody>
          <a:bodyPr wrap="square" rtlCol="0">
            <a:spAutoFit/>
          </a:bodyPr>
          <a:lstStyle/>
          <a:p>
            <a:r>
              <a:rPr lang="ja-JP" altLang="en-US" sz="1579" b="1" dirty="0">
                <a:solidFill>
                  <a:schemeClr val="bg1"/>
                </a:solidFill>
                <a:latin typeface="UD デジタル 教科書体 NP-B" panose="02020700000000000000" pitchFamily="18" charset="-128"/>
                <a:ea typeface="UD デジタル 教科書体 NP-B" panose="02020700000000000000" pitchFamily="18" charset="-128"/>
              </a:rPr>
              <a:t>おこなったイベント＆講座</a:t>
            </a:r>
            <a:endParaRPr lang="en-US" altLang="ja-JP" sz="1579" b="1" dirty="0">
              <a:solidFill>
                <a:schemeClr val="bg1"/>
              </a:solidFill>
              <a:latin typeface="UD デジタル 教科書体 NP-B" panose="02020700000000000000" pitchFamily="18" charset="-128"/>
              <a:ea typeface="UD デジタル 教科書体 NP-B" panose="02020700000000000000" pitchFamily="18" charset="-128"/>
            </a:endParaRPr>
          </a:p>
        </p:txBody>
      </p:sp>
      <p:sp>
        <p:nvSpPr>
          <p:cNvPr id="57" name="テキスト ボックス 56"/>
          <p:cNvSpPr txBox="1"/>
          <p:nvPr/>
        </p:nvSpPr>
        <p:spPr>
          <a:xfrm>
            <a:off x="5743915" y="1375492"/>
            <a:ext cx="4334096" cy="456856"/>
          </a:xfrm>
          <a:prstGeom prst="rect">
            <a:avLst/>
          </a:prstGeom>
          <a:noFill/>
        </p:spPr>
        <p:txBody>
          <a:bodyPr wrap="square" rtlCol="0">
            <a:spAutoFit/>
          </a:bodyPr>
          <a:lstStyle/>
          <a:p>
            <a:pPr>
              <a:lnSpc>
                <a:spcPct val="150000"/>
              </a:lnSpc>
            </a:pPr>
            <a:r>
              <a:rPr lang="ja-JP" altLang="en-US" sz="1579" b="1" dirty="0" smtClean="0">
                <a:latin typeface="UD デジタル 教科書体 N-B" panose="02020700000000000000" pitchFamily="17" charset="-128"/>
                <a:ea typeface="UD デジタル 教科書体 N-B" panose="02020700000000000000" pitchFamily="17" charset="-128"/>
              </a:rPr>
              <a:t>よろこんで見つけちゃう？</a:t>
            </a:r>
            <a:r>
              <a:rPr lang="en-US" altLang="ja-JP" sz="1579" b="1" dirty="0" smtClean="0">
                <a:latin typeface="UD デジタル 教科書体 N-B" panose="02020700000000000000" pitchFamily="17" charset="-128"/>
                <a:ea typeface="UD デジタル 教科書体 N-B" panose="02020700000000000000" pitchFamily="17" charset="-128"/>
              </a:rPr>
              <a:t>『</a:t>
            </a:r>
            <a:r>
              <a:rPr lang="ja-JP" altLang="en-US" sz="1579" b="1" dirty="0" smtClean="0">
                <a:latin typeface="UD デジタル 教科書体 N-B" panose="02020700000000000000" pitchFamily="17" charset="-128"/>
                <a:ea typeface="UD デジタル 教科書体 N-B" panose="02020700000000000000" pitchFamily="17" charset="-128"/>
              </a:rPr>
              <a:t>発掘イベント</a:t>
            </a:r>
            <a:r>
              <a:rPr lang="en-US" altLang="ja-JP" sz="1579" b="1" dirty="0" smtClean="0">
                <a:latin typeface="UD デジタル 教科書体 N-B" panose="02020700000000000000" pitchFamily="17" charset="-128"/>
                <a:ea typeface="UD デジタル 教科書体 N-B" panose="02020700000000000000" pitchFamily="17" charset="-128"/>
              </a:rPr>
              <a:t>』</a:t>
            </a:r>
            <a:endParaRPr lang="en-US" altLang="ja-JP" sz="1579" b="1" dirty="0">
              <a:latin typeface="UD デジタル 教科書体 N-B" panose="02020700000000000000" pitchFamily="17" charset="-128"/>
              <a:ea typeface="UD デジタル 教科書体 N-B" panose="02020700000000000000" pitchFamily="17" charset="-128"/>
            </a:endParaRPr>
          </a:p>
        </p:txBody>
      </p:sp>
      <p:sp>
        <p:nvSpPr>
          <p:cNvPr id="62" name="角丸四角形 61"/>
          <p:cNvSpPr/>
          <p:nvPr/>
        </p:nvSpPr>
        <p:spPr>
          <a:xfrm>
            <a:off x="5679334" y="5498909"/>
            <a:ext cx="4831371" cy="1742648"/>
          </a:xfrm>
          <a:prstGeom prst="roundRect">
            <a:avLst>
              <a:gd name="adj" fmla="val 2316"/>
            </a:avLst>
          </a:prstGeom>
          <a:solidFill>
            <a:schemeClr val="bg1"/>
          </a:solidFill>
          <a:ln w="57150">
            <a:no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1579"/>
          </a:p>
        </p:txBody>
      </p:sp>
      <p:sp>
        <p:nvSpPr>
          <p:cNvPr id="66" name="テキスト ボックス 65"/>
          <p:cNvSpPr txBox="1"/>
          <p:nvPr/>
        </p:nvSpPr>
        <p:spPr>
          <a:xfrm>
            <a:off x="7006912" y="5518358"/>
            <a:ext cx="3092784" cy="308226"/>
          </a:xfrm>
          <a:prstGeom prst="rect">
            <a:avLst/>
          </a:prstGeom>
          <a:noFill/>
        </p:spPr>
        <p:txBody>
          <a:bodyPr wrap="square" rtlCol="0">
            <a:spAutoFit/>
          </a:bodyPr>
          <a:lstStyle/>
          <a:p>
            <a:r>
              <a:rPr lang="ja-JP" altLang="en-US" sz="1403" b="1" dirty="0" smtClean="0">
                <a:latin typeface="UD デジタル 教科書体 NP-B" panose="02020700000000000000" pitchFamily="18" charset="-128"/>
                <a:ea typeface="UD デジタル 教科書体 NP-B" panose="02020700000000000000" pitchFamily="18" charset="-128"/>
              </a:rPr>
              <a:t>パレットアーティストを</a:t>
            </a:r>
            <a:r>
              <a:rPr lang="ja-JP" altLang="en-US" sz="1403" b="1" dirty="0">
                <a:latin typeface="UD デジタル 教科書体 NP-B" panose="02020700000000000000" pitchFamily="18" charset="-128"/>
                <a:ea typeface="UD デジタル 教科書体 NP-B" panose="02020700000000000000" pitchFamily="18" charset="-128"/>
              </a:rPr>
              <a:t>紹</a:t>
            </a:r>
            <a:r>
              <a:rPr lang="ja-JP" altLang="en-US" sz="1403" b="1" dirty="0" smtClean="0">
                <a:latin typeface="UD デジタル 教科書体 NP-B" panose="02020700000000000000" pitchFamily="18" charset="-128"/>
                <a:ea typeface="UD デジタル 教科書体 NP-B" panose="02020700000000000000" pitchFamily="18" charset="-128"/>
              </a:rPr>
              <a:t>介します　</a:t>
            </a:r>
            <a:endParaRPr lang="en-US" altLang="ja-JP" sz="1403" b="1" dirty="0">
              <a:latin typeface="UD デジタル 教科書体 NP-B" panose="02020700000000000000" pitchFamily="18" charset="-128"/>
              <a:ea typeface="UD デジタル 教科書体 NP-B" panose="02020700000000000000" pitchFamily="18" charset="-128"/>
            </a:endParaRPr>
          </a:p>
        </p:txBody>
      </p:sp>
      <p:sp>
        <p:nvSpPr>
          <p:cNvPr id="40" name="テキスト ボックス 39"/>
          <p:cNvSpPr txBox="1"/>
          <p:nvPr/>
        </p:nvSpPr>
        <p:spPr>
          <a:xfrm>
            <a:off x="322937" y="5780884"/>
            <a:ext cx="4997781" cy="1384995"/>
          </a:xfrm>
          <a:prstGeom prst="rect">
            <a:avLst/>
          </a:prstGeom>
          <a:noFill/>
        </p:spPr>
        <p:txBody>
          <a:bodyPr wrap="square" rtlCol="0">
            <a:spAutoFit/>
          </a:bodyPr>
          <a:lstStyle/>
          <a:p>
            <a:r>
              <a:rPr lang="ja-JP" altLang="en-US" sz="1200" spc="30" dirty="0" smtClean="0">
                <a:latin typeface="游明朝" panose="02020400000000000000" pitchFamily="18" charset="-128"/>
                <a:ea typeface="游明朝" panose="02020400000000000000" pitchFamily="18" charset="-128"/>
              </a:rPr>
              <a:t>みなさん自分なりに考え相談しながら日々就職に向けて頑張っています。就職することがまずスタートです。その前には準備運動が必ず必要になります。</a:t>
            </a:r>
            <a:endParaRPr lang="en-US" altLang="ja-JP" sz="1200" spc="30" dirty="0" smtClean="0">
              <a:latin typeface="游明朝" panose="02020400000000000000" pitchFamily="18" charset="-128"/>
              <a:ea typeface="游明朝" panose="02020400000000000000" pitchFamily="18" charset="-128"/>
            </a:endParaRPr>
          </a:p>
          <a:p>
            <a:r>
              <a:rPr lang="ja-JP" altLang="en-US" sz="1200" spc="30" dirty="0" smtClean="0">
                <a:latin typeface="游明朝" panose="02020400000000000000" pitchFamily="18" charset="-128"/>
                <a:ea typeface="游明朝" panose="02020400000000000000" pitchFamily="18" charset="-128"/>
              </a:rPr>
              <a:t>就労移行支援事業所は就職するための準備運動のようなものです。</a:t>
            </a:r>
            <a:endParaRPr lang="en-US" altLang="ja-JP" sz="1200" spc="30" dirty="0" smtClean="0">
              <a:latin typeface="游明朝" panose="02020400000000000000" pitchFamily="18" charset="-128"/>
              <a:ea typeface="游明朝" panose="02020400000000000000" pitchFamily="18" charset="-128"/>
            </a:endParaRPr>
          </a:p>
          <a:p>
            <a:r>
              <a:rPr lang="ja-JP" altLang="en-US" sz="1200" spc="30" dirty="0" smtClean="0">
                <a:latin typeface="游明朝" panose="02020400000000000000" pitchFamily="18" charset="-128"/>
                <a:ea typeface="游明朝" panose="02020400000000000000" pitchFamily="18" charset="-128"/>
              </a:rPr>
              <a:t>ぜひ、見学からでも相談からでも大丈夫ですのでパレット稲毛海岸にお越しください！！</a:t>
            </a:r>
            <a:endParaRPr lang="en-US" altLang="ja-JP" sz="1200" spc="30" dirty="0" smtClean="0">
              <a:latin typeface="游明朝" panose="02020400000000000000" pitchFamily="18" charset="-128"/>
              <a:ea typeface="游明朝" panose="02020400000000000000" pitchFamily="18" charset="-128"/>
            </a:endParaRPr>
          </a:p>
          <a:p>
            <a:endParaRPr lang="en-US" altLang="ja-JP" sz="1200" spc="30" dirty="0">
              <a:latin typeface="游明朝" panose="02020400000000000000" pitchFamily="18" charset="-128"/>
              <a:ea typeface="游明朝" panose="02020400000000000000" pitchFamily="18" charset="-128"/>
            </a:endParaRPr>
          </a:p>
        </p:txBody>
      </p:sp>
      <p:sp>
        <p:nvSpPr>
          <p:cNvPr id="42" name="テキスト ボックス 41"/>
          <p:cNvSpPr txBox="1"/>
          <p:nvPr/>
        </p:nvSpPr>
        <p:spPr>
          <a:xfrm>
            <a:off x="5692417" y="1759973"/>
            <a:ext cx="4719098" cy="1981953"/>
          </a:xfrm>
          <a:prstGeom prst="rect">
            <a:avLst/>
          </a:prstGeom>
          <a:noFill/>
        </p:spPr>
        <p:txBody>
          <a:bodyPr wrap="square" rtlCol="0">
            <a:spAutoFit/>
          </a:bodyPr>
          <a:lstStyle/>
          <a:p>
            <a:r>
              <a:rPr lang="ja-JP" altLang="en-US" sz="1200" spc="30" dirty="0" smtClean="0">
                <a:latin typeface="游明朝" panose="02020400000000000000" pitchFamily="18" charset="-128"/>
                <a:ea typeface="游明朝" panose="02020400000000000000" pitchFamily="18" charset="-128"/>
              </a:rPr>
              <a:t>稲毛海岸発掘クラブです。</a:t>
            </a:r>
            <a:endParaRPr lang="en-US" altLang="ja-JP" sz="1200" spc="30" dirty="0" smtClean="0">
              <a:latin typeface="游明朝" panose="02020400000000000000" pitchFamily="18" charset="-128"/>
              <a:ea typeface="游明朝" panose="02020400000000000000" pitchFamily="18" charset="-128"/>
            </a:endParaRPr>
          </a:p>
          <a:p>
            <a:r>
              <a:rPr lang="ja-JP" altLang="en-US" sz="1200" spc="30" dirty="0" smtClean="0">
                <a:latin typeface="游明朝" panose="02020400000000000000" pitchFamily="18" charset="-128"/>
                <a:ea typeface="游明朝" panose="02020400000000000000" pitchFamily="18" charset="-128"/>
              </a:rPr>
              <a:t>いつも土を削って何があるか、探しています。細かい手の運動になるし、集中できます。あと土を削っていると「無心」になれるんです。</a:t>
            </a:r>
            <a:endParaRPr lang="en-US" altLang="ja-JP" sz="1200" spc="30" dirty="0" smtClean="0">
              <a:latin typeface="游明朝" panose="02020400000000000000" pitchFamily="18" charset="-128"/>
              <a:ea typeface="游明朝" panose="02020400000000000000" pitchFamily="18" charset="-128"/>
            </a:endParaRPr>
          </a:p>
          <a:p>
            <a:r>
              <a:rPr lang="ja-JP" altLang="en-US" sz="1200" spc="30" dirty="0" smtClean="0">
                <a:latin typeface="游明朝" panose="02020400000000000000" pitchFamily="18" charset="-128"/>
                <a:ea typeface="游明朝" panose="02020400000000000000" pitchFamily="18" charset="-128"/>
              </a:rPr>
              <a:t>おもしろいですよ。ストレートすぎる表現ですみません。見つかるものは、運気があがるストーン、貝殻、恐竜の化石などです。</a:t>
            </a:r>
            <a:endParaRPr lang="en-US" altLang="ja-JP" sz="1200" spc="30" dirty="0" smtClean="0">
              <a:latin typeface="游明朝" panose="02020400000000000000" pitchFamily="18" charset="-128"/>
              <a:ea typeface="游明朝" panose="02020400000000000000" pitchFamily="18" charset="-128"/>
            </a:endParaRPr>
          </a:p>
          <a:p>
            <a:r>
              <a:rPr lang="ja-JP" altLang="en-US" sz="1200" spc="30" dirty="0" smtClean="0">
                <a:latin typeface="游明朝" panose="02020400000000000000" pitchFamily="18" charset="-128"/>
                <a:ea typeface="游明朝" panose="02020400000000000000" pitchFamily="18" charset="-128"/>
              </a:rPr>
              <a:t>このあいだは、透明なクリスタルストーンが出ました。</a:t>
            </a:r>
            <a:endParaRPr lang="en-US" altLang="ja-JP" sz="1200" spc="30" dirty="0" smtClean="0">
              <a:latin typeface="游明朝" panose="02020400000000000000" pitchFamily="18" charset="-128"/>
              <a:ea typeface="游明朝" panose="02020400000000000000" pitchFamily="18" charset="-128"/>
            </a:endParaRPr>
          </a:p>
          <a:p>
            <a:r>
              <a:rPr lang="ja-JP" altLang="en-US" sz="1200" spc="30" dirty="0" err="1" smtClean="0">
                <a:latin typeface="游明朝" panose="02020400000000000000" pitchFamily="18" charset="-128"/>
                <a:ea typeface="游明朝" panose="02020400000000000000" pitchFamily="18" charset="-128"/>
              </a:rPr>
              <a:t>掘って掘って</a:t>
            </a:r>
            <a:r>
              <a:rPr lang="ja-JP" altLang="en-US" sz="1200" spc="30" dirty="0" smtClean="0">
                <a:latin typeface="游明朝" panose="02020400000000000000" pitchFamily="18" charset="-128"/>
                <a:ea typeface="游明朝" panose="02020400000000000000" pitchFamily="18" charset="-128"/>
              </a:rPr>
              <a:t>掘りまくりました。よかった。きれいで。</a:t>
            </a:r>
            <a:endParaRPr lang="en-US" altLang="ja-JP" sz="1200" spc="30" dirty="0" smtClean="0">
              <a:latin typeface="游明朝" panose="02020400000000000000" pitchFamily="18" charset="-128"/>
              <a:ea typeface="游明朝" panose="02020400000000000000" pitchFamily="18" charset="-128"/>
            </a:endParaRPr>
          </a:p>
          <a:p>
            <a:r>
              <a:rPr lang="ja-JP" altLang="en-US" sz="1200" spc="30" dirty="0" smtClean="0">
                <a:latin typeface="游明朝" panose="02020400000000000000" pitchFamily="18" charset="-128"/>
                <a:ea typeface="游明朝" panose="02020400000000000000" pitchFamily="18" charset="-128"/>
              </a:rPr>
              <a:t>本物の原石です。結構人気のイベントです。定期的におこなっています。</a:t>
            </a:r>
            <a:r>
              <a:rPr lang="en-US" altLang="ja-JP" sz="1200" spc="30" dirty="0" smtClean="0">
                <a:latin typeface="游明朝" panose="02020400000000000000" pitchFamily="18" charset="-128"/>
                <a:ea typeface="游明朝" panose="02020400000000000000" pitchFamily="18" charset="-128"/>
              </a:rPr>
              <a:t>1</a:t>
            </a:r>
            <a:r>
              <a:rPr lang="ja-JP" altLang="en-US" sz="1200" spc="30" dirty="0" smtClean="0">
                <a:latin typeface="游明朝" panose="02020400000000000000" pitchFamily="18" charset="-128"/>
                <a:ea typeface="游明朝" panose="02020400000000000000" pitchFamily="18" charset="-128"/>
              </a:rPr>
              <a:t>か月に</a:t>
            </a:r>
            <a:r>
              <a:rPr lang="en-US" altLang="ja-JP" sz="1200" spc="30" dirty="0" smtClean="0">
                <a:latin typeface="游明朝" panose="02020400000000000000" pitchFamily="18" charset="-128"/>
                <a:ea typeface="游明朝" panose="02020400000000000000" pitchFamily="18" charset="-128"/>
              </a:rPr>
              <a:t>1</a:t>
            </a:r>
            <a:r>
              <a:rPr lang="ja-JP" altLang="en-US" sz="1200" spc="30" dirty="0" smtClean="0">
                <a:latin typeface="游明朝" panose="02020400000000000000" pitchFamily="18" charset="-128"/>
                <a:ea typeface="游明朝" panose="02020400000000000000" pitchFamily="18" charset="-128"/>
              </a:rPr>
              <a:t>度の発掘イベント。体験</a:t>
            </a:r>
            <a:r>
              <a:rPr lang="ja-JP" altLang="en-US" sz="1200" spc="30" dirty="0">
                <a:latin typeface="游明朝" panose="02020400000000000000" pitchFamily="18" charset="-128"/>
                <a:ea typeface="游明朝" panose="02020400000000000000" pitchFamily="18" charset="-128"/>
              </a:rPr>
              <a:t>待</a:t>
            </a:r>
            <a:r>
              <a:rPr lang="ja-JP" altLang="en-US" sz="1200" spc="30" dirty="0" smtClean="0">
                <a:latin typeface="游明朝" panose="02020400000000000000" pitchFamily="18" charset="-128"/>
                <a:ea typeface="游明朝" panose="02020400000000000000" pitchFamily="18" charset="-128"/>
              </a:rPr>
              <a:t>っていま～</a:t>
            </a:r>
            <a:r>
              <a:rPr lang="ja-JP" altLang="en-US" sz="1200" spc="30" dirty="0" err="1" smtClean="0">
                <a:latin typeface="游明朝" panose="02020400000000000000" pitchFamily="18" charset="-128"/>
                <a:ea typeface="游明朝" panose="02020400000000000000" pitchFamily="18" charset="-128"/>
              </a:rPr>
              <a:t>す</a:t>
            </a:r>
            <a:r>
              <a:rPr lang="ja-JP" altLang="en-US" sz="1200" spc="30" dirty="0" smtClean="0">
                <a:latin typeface="游明朝" panose="02020400000000000000" pitchFamily="18" charset="-128"/>
                <a:ea typeface="游明朝" panose="02020400000000000000" pitchFamily="18" charset="-128"/>
              </a:rPr>
              <a:t>！</a:t>
            </a:r>
            <a:endParaRPr lang="en-US" altLang="ja-JP" sz="1200" spc="30" dirty="0">
              <a:latin typeface="游明朝" panose="02020400000000000000" pitchFamily="18" charset="-128"/>
              <a:ea typeface="游明朝" panose="02020400000000000000" pitchFamily="18" charset="-128"/>
            </a:endParaRPr>
          </a:p>
        </p:txBody>
      </p:sp>
      <p:sp>
        <p:nvSpPr>
          <p:cNvPr id="43" name="テキスト ボックス 42"/>
          <p:cNvSpPr txBox="1"/>
          <p:nvPr/>
        </p:nvSpPr>
        <p:spPr>
          <a:xfrm>
            <a:off x="7945764" y="5801388"/>
            <a:ext cx="2573447" cy="1438855"/>
          </a:xfrm>
          <a:prstGeom prst="rect">
            <a:avLst/>
          </a:prstGeom>
          <a:noFill/>
        </p:spPr>
        <p:txBody>
          <a:bodyPr wrap="square" rtlCol="0">
            <a:spAutoFit/>
          </a:bodyPr>
          <a:lstStyle/>
          <a:p>
            <a:pPr>
              <a:lnSpc>
                <a:spcPts val="1500"/>
              </a:lnSpc>
            </a:pPr>
            <a:r>
              <a:rPr lang="ja-JP" altLang="en-US" sz="1200" b="1" dirty="0" smtClean="0">
                <a:latin typeface="游ゴシック" panose="020B0400000000000000" pitchFamily="50" charset="-128"/>
                <a:ea typeface="游ゴシック" panose="020B0400000000000000" pitchFamily="50" charset="-128"/>
              </a:rPr>
              <a:t>パレット１てきぱきこなす女性！</a:t>
            </a:r>
            <a:r>
              <a:rPr lang="ja-JP" altLang="en-US" sz="1200" dirty="0" smtClean="0">
                <a:latin typeface="游明朝" panose="02020400000000000000" pitchFamily="18" charset="-128"/>
                <a:ea typeface="游明朝" panose="02020400000000000000" pitchFamily="18" charset="-128"/>
              </a:rPr>
              <a:t>今月のフォーカスメンバー</a:t>
            </a:r>
            <a:r>
              <a:rPr lang="ja-JP" altLang="en-US" sz="1200" dirty="0" smtClean="0">
                <a:latin typeface="游明朝" panose="02020400000000000000" pitchFamily="18" charset="-128"/>
                <a:ea typeface="游明朝" panose="02020400000000000000" pitchFamily="18" charset="-128"/>
              </a:rPr>
              <a:t>はウェルカムボード</a:t>
            </a:r>
            <a:r>
              <a:rPr lang="ja-JP" altLang="en-US" sz="1200" dirty="0" smtClean="0">
                <a:latin typeface="游明朝" panose="02020400000000000000" pitchFamily="18" charset="-128"/>
                <a:ea typeface="游明朝" panose="02020400000000000000" pitchFamily="18" charset="-128"/>
              </a:rPr>
              <a:t>の黒板アートや大人の塗り絵、イベント時の工程表をフォトショップ</a:t>
            </a:r>
            <a:r>
              <a:rPr lang="ja-JP" altLang="en-US" sz="1200" smtClean="0">
                <a:latin typeface="游明朝" panose="02020400000000000000" pitchFamily="18" charset="-128"/>
                <a:ea typeface="游明朝" panose="02020400000000000000" pitchFamily="18" charset="-128"/>
              </a:rPr>
              <a:t>、</a:t>
            </a:r>
            <a:r>
              <a:rPr lang="ja-JP" altLang="en-US" sz="1200" smtClean="0">
                <a:latin typeface="游明朝" panose="02020400000000000000" pitchFamily="18" charset="-128"/>
                <a:ea typeface="游明朝" panose="02020400000000000000" pitchFamily="18" charset="-128"/>
              </a:rPr>
              <a:t>イラストーレーター</a:t>
            </a:r>
            <a:r>
              <a:rPr lang="ja-JP" altLang="en-US" sz="1200" dirty="0" smtClean="0">
                <a:latin typeface="游明朝" panose="02020400000000000000" pitchFamily="18" charset="-128"/>
                <a:ea typeface="游明朝" panose="02020400000000000000" pitchFamily="18" charset="-128"/>
              </a:rPr>
              <a:t>で作成してくださっています</a:t>
            </a:r>
            <a:r>
              <a:rPr lang="en-US" altLang="ja-JP" sz="1200" dirty="0" smtClean="0">
                <a:latin typeface="游明朝" panose="02020400000000000000" pitchFamily="18" charset="-128"/>
                <a:ea typeface="游明朝" panose="02020400000000000000" pitchFamily="18" charset="-128"/>
              </a:rPr>
              <a:t>.</a:t>
            </a:r>
          </a:p>
          <a:p>
            <a:pPr>
              <a:lnSpc>
                <a:spcPts val="1500"/>
              </a:lnSpc>
            </a:pPr>
            <a:r>
              <a:rPr lang="ja-JP" altLang="en-US" sz="1100" dirty="0" smtClean="0">
                <a:latin typeface="游ゴシック" panose="020B0400000000000000" pitchFamily="50" charset="-128"/>
                <a:ea typeface="游ゴシック" panose="020B0400000000000000" pitchFamily="50" charset="-128"/>
              </a:rPr>
              <a:t>←工程表＆色鉛筆</a:t>
            </a:r>
            <a:r>
              <a:rPr lang="en-US" altLang="ja-JP" sz="1100" dirty="0" smtClean="0">
                <a:latin typeface="游ゴシック" panose="020B0400000000000000" pitchFamily="50" charset="-128"/>
                <a:ea typeface="游ゴシック" panose="020B0400000000000000" pitchFamily="50" charset="-128"/>
              </a:rPr>
              <a:t>3</a:t>
            </a:r>
            <a:r>
              <a:rPr lang="ja-JP" altLang="en-US" sz="1100" dirty="0" smtClean="0">
                <a:latin typeface="游ゴシック" panose="020B0400000000000000" pitchFamily="50" charset="-128"/>
                <a:ea typeface="游ゴシック" panose="020B0400000000000000" pitchFamily="50" charset="-128"/>
              </a:rPr>
              <a:t>本だけの塗り絵</a:t>
            </a:r>
            <a:endParaRPr lang="en-US" altLang="ja-JP" sz="1100" dirty="0">
              <a:latin typeface="游ゴシック" panose="020B0400000000000000" pitchFamily="50" charset="-128"/>
              <a:ea typeface="游ゴシック" panose="020B0400000000000000" pitchFamily="50" charset="-128"/>
            </a:endParaRPr>
          </a:p>
        </p:txBody>
      </p:sp>
      <p:pic>
        <p:nvPicPr>
          <p:cNvPr id="3" name="図 2"/>
          <p:cNvPicPr>
            <a:picLocks noChangeAspect="1"/>
          </p:cNvPicPr>
          <p:nvPr/>
        </p:nvPicPr>
        <p:blipFill rotWithShape="1">
          <a:blip r:embed="rId2" cstate="print">
            <a:extLst>
              <a:ext uri="{28A0092B-C50C-407E-A947-70E740481C1C}">
                <a14:useLocalDpi xmlns:a14="http://schemas.microsoft.com/office/drawing/2010/main" val="0"/>
              </a:ext>
            </a:extLst>
          </a:blip>
          <a:srcRect t="23557" b="15713"/>
          <a:stretch/>
        </p:blipFill>
        <p:spPr>
          <a:xfrm>
            <a:off x="7409234" y="3775281"/>
            <a:ext cx="1388962" cy="1499599"/>
          </a:xfrm>
          <a:prstGeom prst="rect">
            <a:avLst/>
          </a:prstGeom>
        </p:spPr>
      </p:pic>
      <p:pic>
        <p:nvPicPr>
          <p:cNvPr id="7" name="図 6"/>
          <p:cNvPicPr>
            <a:picLocks noChangeAspect="1"/>
          </p:cNvPicPr>
          <p:nvPr/>
        </p:nvPicPr>
        <p:blipFill rotWithShape="1">
          <a:blip r:embed="rId3" cstate="print">
            <a:extLst>
              <a:ext uri="{28A0092B-C50C-407E-A947-70E740481C1C}">
                <a14:useLocalDpi xmlns:a14="http://schemas.microsoft.com/office/drawing/2010/main" val="0"/>
              </a:ext>
            </a:extLst>
          </a:blip>
          <a:srcRect t="18394" b="29219"/>
          <a:stretch/>
        </p:blipFill>
        <p:spPr>
          <a:xfrm>
            <a:off x="5743914" y="3774261"/>
            <a:ext cx="1589617" cy="1480465"/>
          </a:xfrm>
          <a:prstGeom prst="rect">
            <a:avLst/>
          </a:prstGeom>
        </p:spPr>
      </p:pic>
      <p:pic>
        <p:nvPicPr>
          <p:cNvPr id="8" name="図 7"/>
          <p:cNvPicPr>
            <a:picLocks noChangeAspect="1"/>
          </p:cNvPicPr>
          <p:nvPr/>
        </p:nvPicPr>
        <p:blipFill rotWithShape="1">
          <a:blip r:embed="rId4" cstate="print">
            <a:extLst>
              <a:ext uri="{28A0092B-C50C-407E-A947-70E740481C1C}">
                <a14:useLocalDpi xmlns:a14="http://schemas.microsoft.com/office/drawing/2010/main" val="0"/>
              </a:ext>
            </a:extLst>
          </a:blip>
          <a:srcRect l="45730" r="9948" b="24581"/>
          <a:stretch/>
        </p:blipFill>
        <p:spPr>
          <a:xfrm>
            <a:off x="8891939" y="3761375"/>
            <a:ext cx="1536548" cy="1470750"/>
          </a:xfrm>
          <a:prstGeom prst="rect">
            <a:avLst/>
          </a:prstGeom>
        </p:spPr>
      </p:pic>
      <p:sp>
        <p:nvSpPr>
          <p:cNvPr id="12" name="大波 11"/>
          <p:cNvSpPr/>
          <p:nvPr/>
        </p:nvSpPr>
        <p:spPr>
          <a:xfrm rot="5030194">
            <a:off x="125940" y="3638690"/>
            <a:ext cx="1649892" cy="892516"/>
          </a:xfrm>
          <a:prstGeom prst="wave">
            <a:avLst>
              <a:gd name="adj1" fmla="val 6187"/>
              <a:gd name="adj2" fmla="val 0"/>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327660" y="3305356"/>
            <a:ext cx="1031051" cy="1550292"/>
          </a:xfrm>
          <a:prstGeom prst="rect">
            <a:avLst/>
          </a:prstGeom>
          <a:noFill/>
        </p:spPr>
        <p:txBody>
          <a:bodyPr vert="eaVert" wrap="square" rtlCol="0">
            <a:spAutoFit/>
          </a:bodyPr>
          <a:lstStyle/>
          <a:p>
            <a:r>
              <a:rPr lang="ja-JP" altLang="en-US" sz="1100" b="1" dirty="0" smtClean="0">
                <a:latin typeface="游ゴシック" panose="020B0400000000000000" pitchFamily="50" charset="-128"/>
                <a:ea typeface="游ゴシック" panose="020B0400000000000000" pitchFamily="50" charset="-128"/>
              </a:rPr>
              <a:t>できるだけ</a:t>
            </a:r>
            <a:r>
              <a:rPr lang="ja-JP" altLang="en-US" sz="1100" b="1" dirty="0">
                <a:latin typeface="游ゴシック" panose="020B0400000000000000" pitchFamily="50" charset="-128"/>
                <a:ea typeface="游ゴシック" panose="020B0400000000000000" pitchFamily="50" charset="-128"/>
              </a:rPr>
              <a:t>パレットに通所して、資格を取る。そして生活リズムを安定させる</a:t>
            </a:r>
            <a:endParaRPr lang="en-US" altLang="ja-JP" sz="1100" b="1" dirty="0">
              <a:latin typeface="游ゴシック" panose="020B0400000000000000" pitchFamily="50" charset="-128"/>
              <a:ea typeface="游ゴシック" panose="020B0400000000000000" pitchFamily="50" charset="-128"/>
            </a:endParaRPr>
          </a:p>
          <a:p>
            <a:endParaRPr lang="en-US" altLang="ja-JP" sz="1100" b="1" dirty="0" smtClean="0">
              <a:latin typeface="游ゴシック" panose="020B0400000000000000" pitchFamily="50" charset="-128"/>
              <a:ea typeface="游ゴシック" panose="020B0400000000000000" pitchFamily="50" charset="-128"/>
            </a:endParaRPr>
          </a:p>
        </p:txBody>
      </p:sp>
      <p:sp>
        <p:nvSpPr>
          <p:cNvPr id="16" name="ドーナツ 15"/>
          <p:cNvSpPr/>
          <p:nvPr/>
        </p:nvSpPr>
        <p:spPr>
          <a:xfrm>
            <a:off x="816684" y="2890331"/>
            <a:ext cx="135851" cy="435018"/>
          </a:xfrm>
          <a:prstGeom prst="donut">
            <a:avLst>
              <a:gd name="adj" fmla="val 3578"/>
            </a:avLst>
          </a:prstGeom>
          <a:ln>
            <a:solidFill>
              <a:srgbClr val="D3A7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大波 36"/>
          <p:cNvSpPr/>
          <p:nvPr/>
        </p:nvSpPr>
        <p:spPr>
          <a:xfrm rot="5400000">
            <a:off x="1413086" y="3768344"/>
            <a:ext cx="1124095" cy="417350"/>
          </a:xfrm>
          <a:prstGeom prst="wave">
            <a:avLst>
              <a:gd name="adj1" fmla="val 6187"/>
              <a:gd name="adj2" fmla="val 0"/>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1409439" y="3487237"/>
            <a:ext cx="738664" cy="1124096"/>
          </a:xfrm>
          <a:prstGeom prst="rect">
            <a:avLst/>
          </a:prstGeom>
          <a:noFill/>
        </p:spPr>
        <p:txBody>
          <a:bodyPr vert="eaVert" wrap="square" rtlCol="0">
            <a:spAutoFit/>
          </a:bodyPr>
          <a:lstStyle/>
          <a:p>
            <a:r>
              <a:rPr lang="ja-JP" altLang="en-US" sz="1200" b="1" dirty="0" smtClean="0">
                <a:latin typeface="游ゴシック" panose="020B0400000000000000" pitchFamily="50" charset="-128"/>
                <a:ea typeface="游ゴシック" panose="020B0400000000000000" pitchFamily="50" charset="-128"/>
              </a:rPr>
              <a:t>就職</a:t>
            </a:r>
            <a:r>
              <a:rPr lang="ja-JP" altLang="en-US" sz="1200" b="1" dirty="0">
                <a:latin typeface="游ゴシック" panose="020B0400000000000000" pitchFamily="50" charset="-128"/>
                <a:ea typeface="游ゴシック" panose="020B0400000000000000" pitchFamily="50" charset="-128"/>
              </a:rPr>
              <a:t>するぞ</a:t>
            </a:r>
            <a:r>
              <a:rPr lang="ja-JP" altLang="en-US" sz="1200" b="1" dirty="0" smtClean="0">
                <a:latin typeface="游ゴシック" panose="020B0400000000000000" pitchFamily="50" charset="-128"/>
                <a:ea typeface="游ゴシック" panose="020B0400000000000000" pitchFamily="50" charset="-128"/>
              </a:rPr>
              <a:t>！</a:t>
            </a:r>
            <a:endParaRPr lang="en-US" altLang="ja-JP" sz="1200" b="1" dirty="0">
              <a:latin typeface="游ゴシック" panose="020B0400000000000000" pitchFamily="50" charset="-128"/>
              <a:ea typeface="游ゴシック" panose="020B0400000000000000" pitchFamily="50" charset="-128"/>
            </a:endParaRPr>
          </a:p>
          <a:p>
            <a:endParaRPr lang="en-US" altLang="ja-JP" sz="1200" b="1" dirty="0" smtClean="0">
              <a:latin typeface="游ゴシック" panose="020B0400000000000000" pitchFamily="50" charset="-128"/>
              <a:ea typeface="游ゴシック" panose="020B0400000000000000" pitchFamily="50" charset="-128"/>
            </a:endParaRPr>
          </a:p>
          <a:p>
            <a:endParaRPr lang="en-US" altLang="ja-JP" sz="1200" b="1" dirty="0" smtClean="0">
              <a:latin typeface="游ゴシック" panose="020B0400000000000000" pitchFamily="50" charset="-128"/>
              <a:ea typeface="游ゴシック" panose="020B0400000000000000" pitchFamily="50" charset="-128"/>
            </a:endParaRPr>
          </a:p>
        </p:txBody>
      </p:sp>
      <p:pic>
        <p:nvPicPr>
          <p:cNvPr id="38" name="Picture 4" descr="ç«¹ã®æ2"/>
          <p:cNvPicPr>
            <a:picLocks noChangeAspect="1" noChangeArrowheads="1"/>
          </p:cNvPicPr>
          <p:nvPr/>
        </p:nvPicPr>
        <p:blipFill>
          <a:blip r:embed="rId5">
            <a:extLst>
              <a:ext uri="{BEBA8EAE-BF5A-486C-A8C5-ECC9F3942E4B}">
                <a14:imgProps xmlns:a14="http://schemas.microsoft.com/office/drawing/2010/main">
                  <a14:imgLayer r:embed="rId6">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rot="20917320">
            <a:off x="2827658" y="1400658"/>
            <a:ext cx="2443665" cy="2443665"/>
          </a:xfrm>
          <a:prstGeom prst="rect">
            <a:avLst/>
          </a:prstGeom>
          <a:noFill/>
          <a:extLst>
            <a:ext uri="{909E8E84-426E-40DD-AFC4-6F175D3DCCD1}">
              <a14:hiddenFill xmlns:a14="http://schemas.microsoft.com/office/drawing/2010/main">
                <a:solidFill>
                  <a:srgbClr val="FFFFFF"/>
                </a:solidFill>
              </a14:hiddenFill>
            </a:ext>
          </a:extLst>
        </p:spPr>
      </p:pic>
      <p:sp>
        <p:nvSpPr>
          <p:cNvPr id="39" name="大波 38"/>
          <p:cNvSpPr/>
          <p:nvPr/>
        </p:nvSpPr>
        <p:spPr>
          <a:xfrm rot="5400000">
            <a:off x="1949647" y="3115700"/>
            <a:ext cx="1773289" cy="636787"/>
          </a:xfrm>
          <a:prstGeom prst="wave">
            <a:avLst>
              <a:gd name="adj1" fmla="val 6187"/>
              <a:gd name="adj2" fmla="val 0"/>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大波 43"/>
          <p:cNvSpPr/>
          <p:nvPr/>
        </p:nvSpPr>
        <p:spPr>
          <a:xfrm rot="5400000">
            <a:off x="3740882" y="3730657"/>
            <a:ext cx="1767145" cy="615953"/>
          </a:xfrm>
          <a:prstGeom prst="wave">
            <a:avLst>
              <a:gd name="adj1" fmla="val 4939"/>
              <a:gd name="adj2" fmla="val 0"/>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2400452" y="2644484"/>
            <a:ext cx="861774" cy="1661003"/>
          </a:xfrm>
          <a:prstGeom prst="rect">
            <a:avLst/>
          </a:prstGeom>
          <a:noFill/>
        </p:spPr>
        <p:txBody>
          <a:bodyPr vert="eaVert" wrap="square" rtlCol="0">
            <a:spAutoFit/>
          </a:bodyPr>
          <a:lstStyle/>
          <a:p>
            <a:endParaRPr lang="en-US" altLang="ja-JP" sz="1100" b="1" dirty="0" smtClean="0">
              <a:latin typeface="游ゴシック" panose="020B0400000000000000" pitchFamily="50" charset="-128"/>
              <a:ea typeface="游ゴシック" panose="020B0400000000000000" pitchFamily="50" charset="-128"/>
            </a:endParaRPr>
          </a:p>
          <a:p>
            <a:r>
              <a:rPr lang="ja-JP" altLang="en-US" sz="1100" b="1" dirty="0" smtClean="0">
                <a:latin typeface="游ゴシック" panose="020B0400000000000000" pitchFamily="50" charset="-128"/>
                <a:ea typeface="游ゴシック" panose="020B0400000000000000" pitchFamily="50" charset="-128"/>
              </a:rPr>
              <a:t>自分</a:t>
            </a:r>
            <a:r>
              <a:rPr lang="ja-JP" altLang="en-US" sz="1100" b="1" dirty="0">
                <a:latin typeface="游ゴシック" panose="020B0400000000000000" pitchFamily="50" charset="-128"/>
                <a:ea typeface="游ゴシック" panose="020B0400000000000000" pitchFamily="50" charset="-128"/>
              </a:rPr>
              <a:t>ができることを自分なりに努力をしたい</a:t>
            </a:r>
            <a:endParaRPr lang="en-US" altLang="ja-JP" sz="1100" b="1" dirty="0">
              <a:latin typeface="游ゴシック" panose="020B0400000000000000" pitchFamily="50" charset="-128"/>
              <a:ea typeface="游ゴシック" panose="020B0400000000000000" pitchFamily="50" charset="-128"/>
            </a:endParaRPr>
          </a:p>
          <a:p>
            <a:endParaRPr lang="en-US" altLang="ja-JP" sz="1100" b="1" dirty="0" smtClean="0">
              <a:latin typeface="游ゴシック" panose="020B0400000000000000" pitchFamily="50" charset="-128"/>
              <a:ea typeface="游ゴシック" panose="020B0400000000000000" pitchFamily="50" charset="-128"/>
            </a:endParaRPr>
          </a:p>
        </p:txBody>
      </p:sp>
      <p:sp>
        <p:nvSpPr>
          <p:cNvPr id="9" name="テキスト ボックス 8"/>
          <p:cNvSpPr txBox="1"/>
          <p:nvPr/>
        </p:nvSpPr>
        <p:spPr>
          <a:xfrm>
            <a:off x="4371259" y="3269692"/>
            <a:ext cx="507831" cy="1706531"/>
          </a:xfrm>
          <a:prstGeom prst="rect">
            <a:avLst/>
          </a:prstGeom>
          <a:noFill/>
        </p:spPr>
        <p:txBody>
          <a:bodyPr vert="eaVert" wrap="square" rtlCol="0">
            <a:spAutoFit/>
          </a:bodyPr>
          <a:lstStyle/>
          <a:p>
            <a:r>
              <a:rPr lang="ja-JP" altLang="en-US" sz="1050" b="1" dirty="0" smtClean="0">
                <a:latin typeface="游ゴシック" panose="020B0400000000000000" pitchFamily="50" charset="-128"/>
                <a:ea typeface="游ゴシック" panose="020B0400000000000000" pitchFamily="50" charset="-128"/>
              </a:rPr>
              <a:t>就職</a:t>
            </a:r>
            <a:r>
              <a:rPr lang="ja-JP" altLang="en-US" sz="1050" b="1" dirty="0">
                <a:latin typeface="游ゴシック" panose="020B0400000000000000" pitchFamily="50" charset="-128"/>
                <a:ea typeface="游ゴシック" panose="020B0400000000000000" pitchFamily="50" charset="-128"/>
              </a:rPr>
              <a:t>が</a:t>
            </a:r>
            <a:r>
              <a:rPr lang="ja-JP" altLang="en-US" sz="1050" b="1" dirty="0" smtClean="0">
                <a:latin typeface="游ゴシック" panose="020B0400000000000000" pitchFamily="50" charset="-128"/>
                <a:ea typeface="游ゴシック" panose="020B0400000000000000" pitchFamily="50" charset="-128"/>
              </a:rPr>
              <a:t>目標！まず</a:t>
            </a:r>
            <a:r>
              <a:rPr lang="ja-JP" altLang="en-US" sz="1050" b="1" dirty="0">
                <a:latin typeface="游ゴシック" panose="020B0400000000000000" pitchFamily="50" charset="-128"/>
                <a:ea typeface="游ゴシック" panose="020B0400000000000000" pitchFamily="50" charset="-128"/>
              </a:rPr>
              <a:t>は自分のペースで頑張りたい。</a:t>
            </a:r>
            <a:endParaRPr lang="en-US" altLang="ja-JP" sz="1050" b="1" dirty="0">
              <a:latin typeface="游ゴシック" panose="020B0400000000000000" pitchFamily="50" charset="-128"/>
              <a:ea typeface="游ゴシック" panose="020B0400000000000000" pitchFamily="50" charset="-128"/>
            </a:endParaRPr>
          </a:p>
        </p:txBody>
      </p:sp>
      <p:sp>
        <p:nvSpPr>
          <p:cNvPr id="46" name="ドーナツ 45"/>
          <p:cNvSpPr/>
          <p:nvPr/>
        </p:nvSpPr>
        <p:spPr>
          <a:xfrm>
            <a:off x="1918937" y="2992961"/>
            <a:ext cx="138145" cy="475079"/>
          </a:xfrm>
          <a:prstGeom prst="donut">
            <a:avLst>
              <a:gd name="adj" fmla="val 3578"/>
            </a:avLst>
          </a:prstGeom>
          <a:ln>
            <a:solidFill>
              <a:srgbClr val="D3A7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9" name="ドーナツ 48"/>
          <p:cNvSpPr/>
          <p:nvPr/>
        </p:nvSpPr>
        <p:spPr>
          <a:xfrm rot="8018574">
            <a:off x="2739005" y="2395915"/>
            <a:ext cx="482222" cy="138317"/>
          </a:xfrm>
          <a:prstGeom prst="donut">
            <a:avLst>
              <a:gd name="adj" fmla="val 3578"/>
            </a:avLst>
          </a:prstGeom>
          <a:ln>
            <a:solidFill>
              <a:srgbClr val="D3A7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0" name="ドーナツ 49"/>
          <p:cNvSpPr/>
          <p:nvPr/>
        </p:nvSpPr>
        <p:spPr>
          <a:xfrm rot="5168443">
            <a:off x="4399800" y="2940477"/>
            <a:ext cx="449311" cy="158766"/>
          </a:xfrm>
          <a:prstGeom prst="donut">
            <a:avLst>
              <a:gd name="adj" fmla="val 3578"/>
            </a:avLst>
          </a:prstGeom>
          <a:ln>
            <a:solidFill>
              <a:srgbClr val="D3A7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2" name="大波 51"/>
          <p:cNvSpPr/>
          <p:nvPr/>
        </p:nvSpPr>
        <p:spPr>
          <a:xfrm rot="5600750">
            <a:off x="2873934" y="3844881"/>
            <a:ext cx="1627435" cy="579430"/>
          </a:xfrm>
          <a:prstGeom prst="wave">
            <a:avLst>
              <a:gd name="adj1" fmla="val 4939"/>
              <a:gd name="adj2" fmla="val 0"/>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ドーナツ 54"/>
          <p:cNvSpPr/>
          <p:nvPr/>
        </p:nvSpPr>
        <p:spPr>
          <a:xfrm rot="4964999">
            <a:off x="3438438" y="3107018"/>
            <a:ext cx="449311" cy="158766"/>
          </a:xfrm>
          <a:prstGeom prst="donut">
            <a:avLst>
              <a:gd name="adj" fmla="val 3578"/>
            </a:avLst>
          </a:prstGeom>
          <a:ln>
            <a:solidFill>
              <a:srgbClr val="D3A7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6" name="テキスト ボックス 55"/>
          <p:cNvSpPr txBox="1"/>
          <p:nvPr/>
        </p:nvSpPr>
        <p:spPr>
          <a:xfrm>
            <a:off x="3233019" y="3397444"/>
            <a:ext cx="738664" cy="1485192"/>
          </a:xfrm>
          <a:prstGeom prst="rect">
            <a:avLst/>
          </a:prstGeom>
          <a:noFill/>
        </p:spPr>
        <p:txBody>
          <a:bodyPr vert="eaVert" wrap="square" rtlCol="0">
            <a:spAutoFit/>
          </a:bodyPr>
          <a:lstStyle/>
          <a:p>
            <a:r>
              <a:rPr lang="ja-JP" altLang="en-US" sz="1200" b="1" dirty="0" smtClean="0">
                <a:latin typeface="游ゴシック" panose="020B0400000000000000" pitchFamily="50" charset="-128"/>
                <a:ea typeface="游ゴシック" panose="020B0400000000000000" pitchFamily="50" charset="-128"/>
              </a:rPr>
              <a:t>手際よくこなせるように頑張ります！</a:t>
            </a:r>
            <a:endParaRPr lang="en-US" altLang="ja-JP" sz="1200" b="1" dirty="0" smtClean="0">
              <a:latin typeface="游ゴシック" panose="020B0400000000000000" pitchFamily="50" charset="-128"/>
              <a:ea typeface="游ゴシック" panose="020B0400000000000000" pitchFamily="50" charset="-128"/>
            </a:endParaRPr>
          </a:p>
          <a:p>
            <a:endParaRPr lang="en-US" altLang="ja-JP" sz="1200" b="1" dirty="0" smtClean="0">
              <a:latin typeface="游ゴシック" panose="020B0400000000000000" pitchFamily="50" charset="-128"/>
              <a:ea typeface="游ゴシック" panose="020B0400000000000000" pitchFamily="50" charset="-128"/>
            </a:endParaRPr>
          </a:p>
        </p:txBody>
      </p:sp>
      <p:sp>
        <p:nvSpPr>
          <p:cNvPr id="2" name="星 5 1"/>
          <p:cNvSpPr/>
          <p:nvPr/>
        </p:nvSpPr>
        <p:spPr>
          <a:xfrm>
            <a:off x="578740" y="4962232"/>
            <a:ext cx="701146" cy="701146"/>
          </a:xfrm>
          <a:prstGeom prst="star5">
            <a:avLst>
              <a:gd name="adj" fmla="val 28700"/>
              <a:gd name="hf" fmla="val 105146"/>
              <a:gd name="vf" fmla="val 110557"/>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星 5 59"/>
          <p:cNvSpPr/>
          <p:nvPr/>
        </p:nvSpPr>
        <p:spPr>
          <a:xfrm>
            <a:off x="1475915" y="4871900"/>
            <a:ext cx="701146" cy="701146"/>
          </a:xfrm>
          <a:prstGeom prst="star5">
            <a:avLst>
              <a:gd name="adj" fmla="val 28700"/>
              <a:gd name="hf" fmla="val 105146"/>
              <a:gd name="vf" fmla="val 110557"/>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星 5 62"/>
          <p:cNvSpPr/>
          <p:nvPr/>
        </p:nvSpPr>
        <p:spPr>
          <a:xfrm>
            <a:off x="3482271" y="5029302"/>
            <a:ext cx="701146" cy="701146"/>
          </a:xfrm>
          <a:prstGeom prst="star5">
            <a:avLst>
              <a:gd name="adj" fmla="val 28700"/>
              <a:gd name="hf" fmla="val 105146"/>
              <a:gd name="vf" fmla="val 110557"/>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星 5 66"/>
          <p:cNvSpPr/>
          <p:nvPr/>
        </p:nvSpPr>
        <p:spPr>
          <a:xfrm>
            <a:off x="4431304" y="5021968"/>
            <a:ext cx="701146" cy="701146"/>
          </a:xfrm>
          <a:prstGeom prst="star5">
            <a:avLst>
              <a:gd name="adj" fmla="val 28700"/>
              <a:gd name="hf" fmla="val 105146"/>
              <a:gd name="vf" fmla="val 110557"/>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a:off x="1454075" y="4997881"/>
            <a:ext cx="838432" cy="553998"/>
          </a:xfrm>
          <a:prstGeom prst="rect">
            <a:avLst/>
          </a:prstGeom>
          <a:noFill/>
        </p:spPr>
        <p:txBody>
          <a:bodyPr wrap="square" rtlCol="0">
            <a:spAutoFit/>
          </a:bodyPr>
          <a:lstStyle/>
          <a:p>
            <a:r>
              <a:rPr lang="ja-JP" altLang="en-US" sz="1000" b="1" dirty="0" smtClean="0">
                <a:latin typeface="游ゴシック" panose="020B0400000000000000" pitchFamily="50" charset="-128"/>
                <a:ea typeface="游ゴシック" panose="020B0400000000000000" pitchFamily="50" charset="-128"/>
              </a:rPr>
              <a:t>環境</a:t>
            </a:r>
            <a:endParaRPr lang="en-US" altLang="ja-JP" sz="1000" b="1" dirty="0" smtClean="0">
              <a:latin typeface="游ゴシック" panose="020B0400000000000000" pitchFamily="50" charset="-128"/>
              <a:ea typeface="游ゴシック" panose="020B0400000000000000" pitchFamily="50" charset="-128"/>
            </a:endParaRPr>
          </a:p>
          <a:p>
            <a:r>
              <a:rPr lang="ja-JP" altLang="en-US" sz="1000" b="1" dirty="0" smtClean="0">
                <a:latin typeface="游ゴシック" panose="020B0400000000000000" pitchFamily="50" charset="-128"/>
                <a:ea typeface="游ゴシック" panose="020B0400000000000000" pitchFamily="50" charset="-128"/>
              </a:rPr>
              <a:t>カオリスタ検定合格</a:t>
            </a:r>
            <a:endParaRPr kumimoji="1" lang="en-US" altLang="ja-JP" sz="1000" b="1" dirty="0" smtClean="0">
              <a:latin typeface="游ゴシック" panose="020B0400000000000000" pitchFamily="50" charset="-128"/>
              <a:ea typeface="游ゴシック" panose="020B0400000000000000" pitchFamily="50" charset="-128"/>
            </a:endParaRPr>
          </a:p>
        </p:txBody>
      </p:sp>
      <p:sp>
        <p:nvSpPr>
          <p:cNvPr id="69" name="テキスト ボックス 68"/>
          <p:cNvSpPr txBox="1"/>
          <p:nvPr/>
        </p:nvSpPr>
        <p:spPr>
          <a:xfrm>
            <a:off x="513713" y="5193436"/>
            <a:ext cx="838432" cy="400110"/>
          </a:xfrm>
          <a:prstGeom prst="rect">
            <a:avLst/>
          </a:prstGeom>
          <a:noFill/>
        </p:spPr>
        <p:txBody>
          <a:bodyPr wrap="square" rtlCol="0">
            <a:spAutoFit/>
          </a:bodyPr>
          <a:lstStyle/>
          <a:p>
            <a:pPr algn="ctr"/>
            <a:r>
              <a:rPr lang="ja-JP" altLang="en-US" sz="1000" b="1" dirty="0" smtClean="0">
                <a:latin typeface="游ゴシック" panose="020B0400000000000000" pitchFamily="50" charset="-128"/>
                <a:ea typeface="游ゴシック" panose="020B0400000000000000" pitchFamily="50" charset="-128"/>
              </a:rPr>
              <a:t>洋裁検定</a:t>
            </a:r>
            <a:endParaRPr lang="en-US" altLang="ja-JP" sz="1000" b="1" dirty="0" smtClean="0">
              <a:latin typeface="游ゴシック" panose="020B0400000000000000" pitchFamily="50" charset="-128"/>
              <a:ea typeface="游ゴシック" panose="020B0400000000000000" pitchFamily="50" charset="-128"/>
            </a:endParaRPr>
          </a:p>
          <a:p>
            <a:pPr algn="ctr"/>
            <a:r>
              <a:rPr lang="ja-JP" altLang="en-US" sz="1000" b="1" dirty="0" smtClean="0">
                <a:latin typeface="游ゴシック" panose="020B0400000000000000" pitchFamily="50" charset="-128"/>
                <a:ea typeface="游ゴシック" panose="020B0400000000000000" pitchFamily="50" charset="-128"/>
              </a:rPr>
              <a:t>合格</a:t>
            </a:r>
            <a:endParaRPr lang="en-US" altLang="ja-JP" sz="1000" b="1" dirty="0" smtClean="0">
              <a:latin typeface="游ゴシック" panose="020B0400000000000000" pitchFamily="50" charset="-128"/>
              <a:ea typeface="游ゴシック" panose="020B0400000000000000" pitchFamily="50" charset="-128"/>
            </a:endParaRPr>
          </a:p>
        </p:txBody>
      </p:sp>
      <p:sp>
        <p:nvSpPr>
          <p:cNvPr id="70" name="テキスト ボックス 69"/>
          <p:cNvSpPr txBox="1"/>
          <p:nvPr/>
        </p:nvSpPr>
        <p:spPr>
          <a:xfrm>
            <a:off x="3426683" y="5230806"/>
            <a:ext cx="838432" cy="400110"/>
          </a:xfrm>
          <a:prstGeom prst="rect">
            <a:avLst/>
          </a:prstGeom>
          <a:noFill/>
        </p:spPr>
        <p:txBody>
          <a:bodyPr wrap="square" rtlCol="0">
            <a:spAutoFit/>
          </a:bodyPr>
          <a:lstStyle/>
          <a:p>
            <a:pPr algn="ctr"/>
            <a:r>
              <a:rPr lang="ja-JP" altLang="en-US" sz="1000" b="1" dirty="0" smtClean="0">
                <a:latin typeface="游ゴシック" panose="020B0400000000000000" pitchFamily="50" charset="-128"/>
                <a:ea typeface="游ゴシック" panose="020B0400000000000000" pitchFamily="50" charset="-128"/>
              </a:rPr>
              <a:t>基本情報</a:t>
            </a:r>
            <a:endParaRPr lang="en-US" altLang="ja-JP" sz="1000" b="1" dirty="0" smtClean="0">
              <a:latin typeface="游ゴシック" panose="020B0400000000000000" pitchFamily="50" charset="-128"/>
              <a:ea typeface="游ゴシック" panose="020B0400000000000000" pitchFamily="50" charset="-128"/>
            </a:endParaRPr>
          </a:p>
          <a:p>
            <a:pPr algn="ctr"/>
            <a:r>
              <a:rPr lang="ja-JP" altLang="en-US" sz="1000" b="1" dirty="0">
                <a:latin typeface="游ゴシック" panose="020B0400000000000000" pitchFamily="50" charset="-128"/>
                <a:ea typeface="游ゴシック" panose="020B0400000000000000" pitchFamily="50" charset="-128"/>
              </a:rPr>
              <a:t>合格</a:t>
            </a:r>
            <a:endParaRPr lang="en-US" altLang="ja-JP" sz="1000" b="1" dirty="0" smtClean="0">
              <a:latin typeface="游ゴシック" panose="020B0400000000000000" pitchFamily="50" charset="-128"/>
              <a:ea typeface="游ゴシック" panose="020B0400000000000000" pitchFamily="50" charset="-128"/>
            </a:endParaRPr>
          </a:p>
        </p:txBody>
      </p:sp>
      <p:sp>
        <p:nvSpPr>
          <p:cNvPr id="71" name="テキスト ボックス 70"/>
          <p:cNvSpPr txBox="1"/>
          <p:nvPr/>
        </p:nvSpPr>
        <p:spPr>
          <a:xfrm>
            <a:off x="4362661" y="5240878"/>
            <a:ext cx="838432" cy="400110"/>
          </a:xfrm>
          <a:prstGeom prst="rect">
            <a:avLst/>
          </a:prstGeom>
          <a:noFill/>
        </p:spPr>
        <p:txBody>
          <a:bodyPr wrap="square" rtlCol="0">
            <a:spAutoFit/>
          </a:bodyPr>
          <a:lstStyle/>
          <a:p>
            <a:pPr algn="ctr"/>
            <a:r>
              <a:rPr lang="en-US" altLang="ja-JP" sz="1000" b="1" dirty="0" smtClean="0">
                <a:latin typeface="游ゴシック" panose="020B0400000000000000" pitchFamily="50" charset="-128"/>
                <a:ea typeface="游ゴシック" panose="020B0400000000000000" pitchFamily="50" charset="-128"/>
              </a:rPr>
              <a:t>P</a:t>
            </a:r>
            <a:r>
              <a:rPr lang="ja-JP" altLang="en-US" sz="1000" b="1" dirty="0" smtClean="0">
                <a:latin typeface="游ゴシック" panose="020B0400000000000000" pitchFamily="50" charset="-128"/>
                <a:ea typeface="游ゴシック" panose="020B0400000000000000" pitchFamily="50" charset="-128"/>
              </a:rPr>
              <a:t>検</a:t>
            </a:r>
            <a:r>
              <a:rPr lang="en-US" altLang="ja-JP" sz="1000" b="1" dirty="0" smtClean="0">
                <a:latin typeface="游ゴシック" panose="020B0400000000000000" pitchFamily="50" charset="-128"/>
                <a:ea typeface="游ゴシック" panose="020B0400000000000000" pitchFamily="50" charset="-128"/>
              </a:rPr>
              <a:t>3</a:t>
            </a:r>
            <a:r>
              <a:rPr lang="ja-JP" altLang="en-US" sz="1000" b="1" dirty="0" smtClean="0">
                <a:latin typeface="游ゴシック" panose="020B0400000000000000" pitchFamily="50" charset="-128"/>
                <a:ea typeface="游ゴシック" panose="020B0400000000000000" pitchFamily="50" charset="-128"/>
              </a:rPr>
              <a:t>級</a:t>
            </a:r>
            <a:endParaRPr lang="en-US" altLang="ja-JP" sz="1000" b="1" dirty="0" smtClean="0">
              <a:latin typeface="游ゴシック" panose="020B0400000000000000" pitchFamily="50" charset="-128"/>
              <a:ea typeface="游ゴシック" panose="020B0400000000000000" pitchFamily="50" charset="-128"/>
            </a:endParaRPr>
          </a:p>
          <a:p>
            <a:pPr algn="ctr"/>
            <a:r>
              <a:rPr lang="ja-JP" altLang="en-US" sz="1000" b="1" dirty="0">
                <a:latin typeface="游ゴシック" panose="020B0400000000000000" pitchFamily="50" charset="-128"/>
                <a:ea typeface="游ゴシック" panose="020B0400000000000000" pitchFamily="50" charset="-128"/>
              </a:rPr>
              <a:t>合格</a:t>
            </a:r>
            <a:endParaRPr lang="en-US" altLang="ja-JP" sz="1000" b="1" dirty="0" smtClean="0">
              <a:latin typeface="游ゴシック" panose="020B0400000000000000" pitchFamily="50" charset="-128"/>
              <a:ea typeface="游ゴシック" panose="020B0400000000000000" pitchFamily="50" charset="-128"/>
            </a:endParaRPr>
          </a:p>
        </p:txBody>
      </p:sp>
      <p:sp>
        <p:nvSpPr>
          <p:cNvPr id="11" name="円弧 10"/>
          <p:cNvSpPr/>
          <p:nvPr/>
        </p:nvSpPr>
        <p:spPr>
          <a:xfrm rot="1052096">
            <a:off x="250805" y="2812830"/>
            <a:ext cx="1302859" cy="2871151"/>
          </a:xfrm>
          <a:prstGeom prst="arc">
            <a:avLst>
              <a:gd name="adj1" fmla="val 17459269"/>
              <a:gd name="adj2" fmla="val 3360983"/>
            </a:avLst>
          </a:prstGeom>
          <a:ln w="28575">
            <a:solidFill>
              <a:srgbClr val="FFFF66"/>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2" name="円弧 71"/>
          <p:cNvSpPr/>
          <p:nvPr/>
        </p:nvSpPr>
        <p:spPr>
          <a:xfrm rot="20547904" flipH="1">
            <a:off x="1413316" y="2498196"/>
            <a:ext cx="1302859" cy="2871151"/>
          </a:xfrm>
          <a:prstGeom prst="arc">
            <a:avLst>
              <a:gd name="adj1" fmla="val 17667675"/>
              <a:gd name="adj2" fmla="val 3360983"/>
            </a:avLst>
          </a:prstGeom>
          <a:ln w="28575">
            <a:solidFill>
              <a:srgbClr val="FFFF66"/>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rot="20631960" flipH="1">
            <a:off x="2271014" y="1749341"/>
            <a:ext cx="1255311" cy="3724152"/>
          </a:xfrm>
          <a:prstGeom prst="arc">
            <a:avLst>
              <a:gd name="adj1" fmla="val 17478068"/>
              <a:gd name="adj2" fmla="val 4161773"/>
            </a:avLst>
          </a:prstGeom>
          <a:ln w="28575">
            <a:solidFill>
              <a:srgbClr val="FFFF66"/>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rot="1052096">
            <a:off x="2904019" y="2722870"/>
            <a:ext cx="1255145" cy="2871151"/>
          </a:xfrm>
          <a:prstGeom prst="arc">
            <a:avLst>
              <a:gd name="adj1" fmla="val 16829868"/>
              <a:gd name="adj2" fmla="val 2952244"/>
            </a:avLst>
          </a:prstGeom>
          <a:ln w="28575">
            <a:solidFill>
              <a:srgbClr val="FFFF66"/>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5" name="円弧 74"/>
          <p:cNvSpPr/>
          <p:nvPr/>
        </p:nvSpPr>
        <p:spPr>
          <a:xfrm rot="20631960" flipH="1">
            <a:off x="4083293" y="2035843"/>
            <a:ext cx="1255311" cy="3724152"/>
          </a:xfrm>
          <a:prstGeom prst="arc">
            <a:avLst>
              <a:gd name="adj1" fmla="val 17679124"/>
              <a:gd name="adj2" fmla="val 4161773"/>
            </a:avLst>
          </a:prstGeom>
          <a:ln w="28575">
            <a:solidFill>
              <a:srgbClr val="FFFF66"/>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6" name="円弧 75"/>
          <p:cNvSpPr/>
          <p:nvPr/>
        </p:nvSpPr>
        <p:spPr>
          <a:xfrm rot="1052096">
            <a:off x="181546" y="2837272"/>
            <a:ext cx="1302859" cy="2871151"/>
          </a:xfrm>
          <a:prstGeom prst="arc">
            <a:avLst>
              <a:gd name="adj1" fmla="val 17011455"/>
              <a:gd name="adj2" fmla="val 3360983"/>
            </a:avLst>
          </a:prstGeom>
          <a:ln w="28575">
            <a:solidFill>
              <a:schemeClr val="accent1">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7" name="円弧 76"/>
          <p:cNvSpPr/>
          <p:nvPr/>
        </p:nvSpPr>
        <p:spPr>
          <a:xfrm rot="21062866" flipH="1">
            <a:off x="2305792" y="1417246"/>
            <a:ext cx="1302859" cy="3884921"/>
          </a:xfrm>
          <a:prstGeom prst="arc">
            <a:avLst>
              <a:gd name="adj1" fmla="val 18293942"/>
              <a:gd name="adj2" fmla="val 4499275"/>
            </a:avLst>
          </a:prstGeom>
          <a:ln w="28575">
            <a:solidFill>
              <a:schemeClr val="accent1">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8" name="円弧 77"/>
          <p:cNvSpPr/>
          <p:nvPr/>
        </p:nvSpPr>
        <p:spPr>
          <a:xfrm rot="804235">
            <a:off x="3017564" y="2748944"/>
            <a:ext cx="1111436" cy="2789820"/>
          </a:xfrm>
          <a:prstGeom prst="arc">
            <a:avLst>
              <a:gd name="adj1" fmla="val 16893856"/>
              <a:gd name="adj2" fmla="val 3591404"/>
            </a:avLst>
          </a:prstGeom>
          <a:ln w="28575">
            <a:solidFill>
              <a:schemeClr val="accent1">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円弧 78"/>
          <p:cNvSpPr/>
          <p:nvPr/>
        </p:nvSpPr>
        <p:spPr>
          <a:xfrm rot="1052096">
            <a:off x="2015094" y="1914944"/>
            <a:ext cx="1229600" cy="3850353"/>
          </a:xfrm>
          <a:prstGeom prst="arc">
            <a:avLst>
              <a:gd name="adj1" fmla="val 17747110"/>
              <a:gd name="adj2" fmla="val 3519588"/>
            </a:avLst>
          </a:prstGeom>
          <a:ln w="28575">
            <a:solidFill>
              <a:schemeClr val="accent1">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テキスト ボックス 13"/>
          <p:cNvSpPr txBox="1"/>
          <p:nvPr/>
        </p:nvSpPr>
        <p:spPr>
          <a:xfrm>
            <a:off x="2331646" y="5438670"/>
            <a:ext cx="1524890" cy="276999"/>
          </a:xfrm>
          <a:prstGeom prst="rect">
            <a:avLst/>
          </a:prstGeom>
          <a:noFill/>
        </p:spPr>
        <p:txBody>
          <a:bodyPr wrap="square" rtlCol="0">
            <a:spAutoFit/>
          </a:bodyPr>
          <a:lstStyle/>
          <a:p>
            <a:r>
              <a:rPr kumimoji="1" lang="ja-JP" altLang="en-US" sz="1200" dirty="0" smtClean="0">
                <a:solidFill>
                  <a:sysClr val="windowText" lastClr="000000"/>
                </a:solidFill>
                <a:latin typeface="UD デジタル 教科書体 NK-B" panose="02020700000000000000" pitchFamily="18" charset="-128"/>
                <a:ea typeface="UD デジタル 教科書体 NK-B" panose="02020700000000000000" pitchFamily="18" charset="-128"/>
              </a:rPr>
              <a:t>職員の目標</a:t>
            </a:r>
            <a:endParaRPr kumimoji="1" lang="ja-JP" altLang="en-US" sz="1200" dirty="0">
              <a:solidFill>
                <a:sysClr val="windowText" lastClr="000000"/>
              </a:solidFill>
              <a:latin typeface="UD デジタル 教科書体 NK-B" panose="02020700000000000000" pitchFamily="18" charset="-128"/>
              <a:ea typeface="UD デジタル 教科書体 NK-B" panose="02020700000000000000" pitchFamily="18" charset="-128"/>
            </a:endParaRPr>
          </a:p>
        </p:txBody>
      </p:sp>
      <p:sp>
        <p:nvSpPr>
          <p:cNvPr id="61" name="星 5 60"/>
          <p:cNvSpPr/>
          <p:nvPr/>
        </p:nvSpPr>
        <p:spPr>
          <a:xfrm>
            <a:off x="2443665" y="4758556"/>
            <a:ext cx="701146" cy="701146"/>
          </a:xfrm>
          <a:prstGeom prst="star5">
            <a:avLst>
              <a:gd name="adj" fmla="val 28700"/>
              <a:gd name="hf" fmla="val 105146"/>
              <a:gd name="vf" fmla="val 110557"/>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496638" y="4948988"/>
            <a:ext cx="680125" cy="430887"/>
          </a:xfrm>
          <a:prstGeom prst="rect">
            <a:avLst/>
          </a:prstGeom>
          <a:noFill/>
        </p:spPr>
        <p:txBody>
          <a:bodyPr wrap="square" rtlCol="0">
            <a:spAutoFit/>
          </a:bodyPr>
          <a:lstStyle/>
          <a:p>
            <a:r>
              <a:rPr kumimoji="1" lang="ja-JP" altLang="en-US" sz="1100" b="1" dirty="0" smtClean="0">
                <a:latin typeface="游ゴシック" panose="020B0400000000000000" pitchFamily="50" charset="-128"/>
                <a:ea typeface="游ゴシック" panose="020B0400000000000000" pitchFamily="50" charset="-128"/>
              </a:rPr>
              <a:t>５ｋｇ</a:t>
            </a:r>
            <a:endParaRPr kumimoji="1" lang="en-US" altLang="ja-JP" sz="1100" b="1" dirty="0" smtClean="0">
              <a:latin typeface="游ゴシック" panose="020B0400000000000000" pitchFamily="50" charset="-128"/>
              <a:ea typeface="游ゴシック" panose="020B0400000000000000" pitchFamily="50" charset="-128"/>
            </a:endParaRPr>
          </a:p>
          <a:p>
            <a:r>
              <a:rPr kumimoji="1" lang="ja-JP" altLang="en-US" sz="1100" b="1" dirty="0" smtClean="0">
                <a:latin typeface="游ゴシック" panose="020B0400000000000000" pitchFamily="50" charset="-128"/>
                <a:ea typeface="游ゴシック" panose="020B0400000000000000" pitchFamily="50" charset="-128"/>
              </a:rPr>
              <a:t>痩せる</a:t>
            </a:r>
            <a:endParaRPr kumimoji="1" lang="ja-JP" altLang="en-US" sz="1100" b="1" dirty="0">
              <a:latin typeface="游ゴシック" panose="020B0400000000000000" pitchFamily="50" charset="-128"/>
              <a:ea typeface="游ゴシック" panose="020B0400000000000000" pitchFamily="50" charset="-128"/>
            </a:endParaRPr>
          </a:p>
        </p:txBody>
      </p:sp>
      <p:pic>
        <p:nvPicPr>
          <p:cNvPr id="1028" name="Picture 4" descr="ç«¹ã®æ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996960" flipH="1">
            <a:off x="254105" y="1682423"/>
            <a:ext cx="2231226" cy="2182392"/>
          </a:xfrm>
          <a:prstGeom prst="rect">
            <a:avLst/>
          </a:prstGeom>
          <a:noFill/>
          <a:extLst>
            <a:ext uri="{909E8E84-426E-40DD-AFC4-6F175D3DCCD1}">
              <a14:hiddenFill xmlns:a14="http://schemas.microsoft.com/office/drawing/2010/main">
                <a:solidFill>
                  <a:srgbClr val="FFFFFF"/>
                </a:solidFill>
              </a14:hiddenFill>
            </a:ext>
          </a:extLst>
        </p:spPr>
      </p:pic>
      <p:pic>
        <p:nvPicPr>
          <p:cNvPr id="18" name="図 17"/>
          <p:cNvPicPr>
            <a:picLocks noChangeAspect="1"/>
          </p:cNvPicPr>
          <p:nvPr/>
        </p:nvPicPr>
        <p:blipFill rotWithShape="1">
          <a:blip r:embed="rId8" cstate="print">
            <a:extLst>
              <a:ext uri="{28A0092B-C50C-407E-A947-70E740481C1C}">
                <a14:useLocalDpi xmlns:a14="http://schemas.microsoft.com/office/drawing/2010/main" val="0"/>
              </a:ext>
            </a:extLst>
          </a:blip>
          <a:srcRect l="14359" t="1799" r="12717" b="25307"/>
          <a:stretch/>
        </p:blipFill>
        <p:spPr>
          <a:xfrm flipV="1">
            <a:off x="7003983" y="5859794"/>
            <a:ext cx="911005" cy="1287778"/>
          </a:xfrm>
          <a:prstGeom prst="rect">
            <a:avLst/>
          </a:prstGeom>
        </p:spPr>
      </p:pic>
      <p:pic>
        <p:nvPicPr>
          <p:cNvPr id="19" name="図 1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726573" y="6365729"/>
            <a:ext cx="1224721" cy="865815"/>
          </a:xfrm>
          <a:prstGeom prst="rect">
            <a:avLst/>
          </a:prstGeom>
        </p:spPr>
      </p:pic>
      <p:sp>
        <p:nvSpPr>
          <p:cNvPr id="64" name="円/楕円 63"/>
          <p:cNvSpPr/>
          <p:nvPr/>
        </p:nvSpPr>
        <p:spPr>
          <a:xfrm>
            <a:off x="5726166" y="5421479"/>
            <a:ext cx="1007955" cy="1007955"/>
          </a:xfrm>
          <a:prstGeom prst="ellipse">
            <a:avLst/>
          </a:prstGeom>
          <a:solidFill>
            <a:srgbClr val="FF990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189" tIns="40094" rIns="80189" bIns="40094" numCol="1" spcCol="0" rtlCol="0" fromWordArt="0" anchor="ctr" anchorCtr="0" forceAA="0" compatLnSpc="1">
            <a:prstTxWarp prst="textNoShape">
              <a:avLst/>
            </a:prstTxWarp>
            <a:noAutofit/>
          </a:bodyPr>
          <a:lstStyle/>
          <a:p>
            <a:pPr algn="ctr"/>
            <a:endParaRPr lang="ja-JP" altLang="en-US" sz="1579">
              <a:solidFill>
                <a:srgbClr val="FFC000"/>
              </a:solidFill>
            </a:endParaRPr>
          </a:p>
        </p:txBody>
      </p:sp>
      <p:sp>
        <p:nvSpPr>
          <p:cNvPr id="65" name="テキスト ボックス 64"/>
          <p:cNvSpPr txBox="1"/>
          <p:nvPr/>
        </p:nvSpPr>
        <p:spPr>
          <a:xfrm>
            <a:off x="5758591" y="5515400"/>
            <a:ext cx="1032483" cy="740011"/>
          </a:xfrm>
          <a:prstGeom prst="rect">
            <a:avLst/>
          </a:prstGeom>
          <a:noFill/>
        </p:spPr>
        <p:txBody>
          <a:bodyPr wrap="square" rtlCol="0">
            <a:spAutoFit/>
          </a:bodyPr>
          <a:lstStyle/>
          <a:p>
            <a:r>
              <a:rPr lang="en-US" altLang="ja-JP" sz="1403" b="1" dirty="0" smtClean="0">
                <a:solidFill>
                  <a:schemeClr val="bg1"/>
                </a:solidFill>
                <a:latin typeface="UD デジタル 教科書体 NK-B" panose="02020700000000000000" pitchFamily="18" charset="-128"/>
                <a:ea typeface="UD デジタル 教科書体 NK-B" panose="02020700000000000000" pitchFamily="18" charset="-128"/>
              </a:rPr>
              <a:t>Focus</a:t>
            </a:r>
          </a:p>
          <a:p>
            <a:r>
              <a:rPr lang="en-US" altLang="ja-JP" sz="1403" b="1" dirty="0" smtClean="0">
                <a:solidFill>
                  <a:schemeClr val="bg1"/>
                </a:solidFill>
                <a:latin typeface="UD デジタル 教科書体 NK-B" panose="02020700000000000000" pitchFamily="18" charset="-128"/>
                <a:ea typeface="UD デジタル 教科書体 NK-B" panose="02020700000000000000" pitchFamily="18" charset="-128"/>
              </a:rPr>
              <a:t>Palette</a:t>
            </a:r>
          </a:p>
          <a:p>
            <a:r>
              <a:rPr lang="en-US" altLang="ja-JP" sz="1403" b="1" dirty="0" smtClean="0">
                <a:solidFill>
                  <a:schemeClr val="bg1"/>
                </a:solidFill>
                <a:latin typeface="UD デジタル 教科書体 NK-B" panose="02020700000000000000" pitchFamily="18" charset="-128"/>
                <a:ea typeface="UD デジタル 教科書体 NK-B" panose="02020700000000000000" pitchFamily="18" charset="-128"/>
              </a:rPr>
              <a:t>Member</a:t>
            </a:r>
            <a:r>
              <a:rPr lang="en-US" altLang="ja-JP" sz="1403" b="1" dirty="0">
                <a:solidFill>
                  <a:schemeClr val="bg1"/>
                </a:solidFill>
                <a:latin typeface="UD デジタル 教科書体 NK-B" panose="02020700000000000000" pitchFamily="18" charset="-128"/>
                <a:ea typeface="UD デジタル 教科書体 NK-B" panose="02020700000000000000" pitchFamily="18" charset="-128"/>
              </a:rPr>
              <a:t>!</a:t>
            </a:r>
          </a:p>
        </p:txBody>
      </p:sp>
      <p:sp>
        <p:nvSpPr>
          <p:cNvPr id="80" name="テキスト ボックス 79"/>
          <p:cNvSpPr txBox="1"/>
          <p:nvPr/>
        </p:nvSpPr>
        <p:spPr>
          <a:xfrm>
            <a:off x="5654330" y="157200"/>
            <a:ext cx="4803402" cy="630942"/>
          </a:xfrm>
          <a:prstGeom prst="rect">
            <a:avLst/>
          </a:prstGeom>
          <a:noFill/>
        </p:spPr>
        <p:txBody>
          <a:bodyPr wrap="square" rtlCol="0">
            <a:spAutoFit/>
          </a:bodyPr>
          <a:lstStyle/>
          <a:p>
            <a:pPr>
              <a:lnSpc>
                <a:spcPts val="1400"/>
              </a:lnSpc>
            </a:pPr>
            <a:r>
              <a:rPr lang="ja-JP" altLang="en-US" sz="1050" b="1" dirty="0" smtClean="0">
                <a:solidFill>
                  <a:schemeClr val="bg1"/>
                </a:solidFill>
                <a:latin typeface="游ゴシック" panose="020B0400000000000000" pitchFamily="50" charset="-128"/>
                <a:ea typeface="游ゴシック" panose="020B0400000000000000" pitchFamily="50" charset="-128"/>
              </a:rPr>
              <a:t>このパレット活動レポートはパレット稲毛海岸をご利用されている方の</a:t>
            </a:r>
            <a:endParaRPr lang="en-US" altLang="ja-JP" sz="1050" b="1" dirty="0" smtClean="0">
              <a:solidFill>
                <a:schemeClr val="bg1"/>
              </a:solidFill>
              <a:latin typeface="游ゴシック" panose="020B0400000000000000" pitchFamily="50" charset="-128"/>
              <a:ea typeface="游ゴシック" panose="020B0400000000000000" pitchFamily="50" charset="-128"/>
            </a:endParaRPr>
          </a:p>
          <a:p>
            <a:pPr>
              <a:lnSpc>
                <a:spcPts val="1400"/>
              </a:lnSpc>
            </a:pPr>
            <a:r>
              <a:rPr kumimoji="1" lang="ja-JP" altLang="en-US" sz="1050" b="1" dirty="0" smtClean="0">
                <a:solidFill>
                  <a:schemeClr val="bg1"/>
                </a:solidFill>
                <a:latin typeface="游ゴシック" panose="020B0400000000000000" pitchFamily="50" charset="-128"/>
                <a:ea typeface="游ゴシック" panose="020B0400000000000000" pitchFamily="50" charset="-128"/>
              </a:rPr>
              <a:t>日々の</a:t>
            </a:r>
            <a:r>
              <a:rPr lang="ja-JP" altLang="en-US" sz="1050" b="1" dirty="0">
                <a:solidFill>
                  <a:schemeClr val="bg1"/>
                </a:solidFill>
                <a:latin typeface="游ゴシック" panose="020B0400000000000000" pitchFamily="50" charset="-128"/>
                <a:ea typeface="游ゴシック" panose="020B0400000000000000" pitchFamily="50" charset="-128"/>
              </a:rPr>
              <a:t>活動</a:t>
            </a:r>
            <a:r>
              <a:rPr kumimoji="1" lang="ja-JP" altLang="en-US" sz="1050" b="1" dirty="0" smtClean="0">
                <a:solidFill>
                  <a:schemeClr val="bg1"/>
                </a:solidFill>
                <a:latin typeface="游ゴシック" panose="020B0400000000000000" pitchFamily="50" charset="-128"/>
                <a:ea typeface="游ゴシック" panose="020B0400000000000000" pitchFamily="50" charset="-128"/>
              </a:rPr>
              <a:t>を伝えること、就労移行の利用をご検討されている方に、少しでもパレットの中の様子を知ってもらう</a:t>
            </a:r>
            <a:r>
              <a:rPr lang="ja-JP" altLang="en-US" sz="1050" b="1" dirty="0" smtClean="0">
                <a:solidFill>
                  <a:schemeClr val="bg1"/>
                </a:solidFill>
                <a:latin typeface="游ゴシック" panose="020B0400000000000000" pitchFamily="50" charset="-128"/>
                <a:ea typeface="游ゴシック" panose="020B0400000000000000" pitchFamily="50" charset="-128"/>
              </a:rPr>
              <a:t>ことを目的に</a:t>
            </a:r>
            <a:r>
              <a:rPr kumimoji="1" lang="ja-JP" altLang="en-US" sz="1050" b="1" dirty="0" smtClean="0">
                <a:solidFill>
                  <a:schemeClr val="bg1"/>
                </a:solidFill>
                <a:latin typeface="游ゴシック" panose="020B0400000000000000" pitchFamily="50" charset="-128"/>
                <a:ea typeface="游ゴシック" panose="020B0400000000000000" pitchFamily="50" charset="-128"/>
              </a:rPr>
              <a:t>作成しています。</a:t>
            </a:r>
            <a:endParaRPr kumimoji="1" lang="ja-JP" altLang="en-US" sz="1050" b="1" dirty="0">
              <a:solidFill>
                <a:schemeClr val="bg1"/>
              </a:solidFill>
              <a:latin typeface="游ゴシック" panose="020B0400000000000000" pitchFamily="50" charset="-128"/>
              <a:ea typeface="游ゴシック" panose="020B0400000000000000" pitchFamily="50" charset="-128"/>
            </a:endParaRPr>
          </a:p>
        </p:txBody>
      </p:sp>
      <p:pic>
        <p:nvPicPr>
          <p:cNvPr id="1030" name="Picture 6" descr="å°è¦åºããªãã³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rot="465534">
            <a:off x="696212" y="1758872"/>
            <a:ext cx="2179961" cy="915736"/>
          </a:xfrm>
          <a:prstGeom prst="rect">
            <a:avLst/>
          </a:prstGeom>
          <a:noFill/>
          <a:extLst>
            <a:ext uri="{909E8E84-426E-40DD-AFC4-6F175D3DCCD1}">
              <a14:hiddenFill xmlns:a14="http://schemas.microsoft.com/office/drawing/2010/main">
                <a:solidFill>
                  <a:srgbClr val="FFFFFF"/>
                </a:solidFill>
              </a14:hiddenFill>
            </a:ext>
          </a:extLst>
        </p:spPr>
      </p:pic>
      <p:sp>
        <p:nvSpPr>
          <p:cNvPr id="10" name="星 5 9"/>
          <p:cNvSpPr/>
          <p:nvPr/>
        </p:nvSpPr>
        <p:spPr>
          <a:xfrm rot="20497911">
            <a:off x="357686" y="2002985"/>
            <a:ext cx="583894" cy="583894"/>
          </a:xfrm>
          <a:prstGeom prst="star5">
            <a:avLst>
              <a:gd name="adj" fmla="val 27872"/>
              <a:gd name="hf" fmla="val 105146"/>
              <a:gd name="vf" fmla="val 110557"/>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1024108" y="2075458"/>
            <a:ext cx="1524890" cy="276999"/>
          </a:xfrm>
          <a:prstGeom prst="rect">
            <a:avLst/>
          </a:prstGeom>
          <a:noFill/>
        </p:spPr>
        <p:txBody>
          <a:bodyPr wrap="square" rtlCol="0">
            <a:spAutoFit/>
          </a:bodyPr>
          <a:lstStyle/>
          <a:p>
            <a:r>
              <a:rPr lang="ja-JP" altLang="en-US" sz="1200" dirty="0" smtClean="0">
                <a:solidFill>
                  <a:schemeClr val="bg1"/>
                </a:solidFill>
                <a:latin typeface="UD デジタル 教科書体 NK-B" panose="02020700000000000000" pitchFamily="18" charset="-128"/>
                <a:ea typeface="UD デジタル 教科書体 NK-B" panose="02020700000000000000" pitchFamily="18" charset="-128"/>
              </a:rPr>
              <a:t>利用者さ</a:t>
            </a:r>
            <a:r>
              <a:rPr lang="ja-JP" altLang="en-US" sz="1200" dirty="0">
                <a:solidFill>
                  <a:schemeClr val="bg1"/>
                </a:solidFill>
                <a:latin typeface="UD デジタル 教科書体 NK-B" panose="02020700000000000000" pitchFamily="18" charset="-128"/>
                <a:ea typeface="UD デジタル 教科書体 NK-B" panose="02020700000000000000" pitchFamily="18" charset="-128"/>
              </a:rPr>
              <a:t>ん</a:t>
            </a:r>
            <a:r>
              <a:rPr kumimoji="1" lang="ja-JP" altLang="en-US" sz="1200" dirty="0" smtClean="0">
                <a:solidFill>
                  <a:schemeClr val="bg1"/>
                </a:solidFill>
                <a:latin typeface="UD デジタル 教科書体 NK-B" panose="02020700000000000000" pitchFamily="18" charset="-128"/>
                <a:ea typeface="UD デジタル 教科書体 NK-B" panose="02020700000000000000" pitchFamily="18" charset="-128"/>
              </a:rPr>
              <a:t>の目標</a:t>
            </a:r>
            <a:endParaRPr kumimoji="1" lang="ja-JP" altLang="en-US" sz="12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5" name="テキスト ボックス 4"/>
          <p:cNvSpPr txBox="1"/>
          <p:nvPr/>
        </p:nvSpPr>
        <p:spPr>
          <a:xfrm>
            <a:off x="8873590" y="4914696"/>
            <a:ext cx="1620957" cy="307777"/>
          </a:xfrm>
          <a:prstGeom prst="rect">
            <a:avLst/>
          </a:prstGeom>
          <a:noFill/>
        </p:spPr>
        <p:txBody>
          <a:bodyPr wrap="none" rtlCol="0">
            <a:spAutoFit/>
          </a:bodyPr>
          <a:lstStyle/>
          <a:p>
            <a:r>
              <a:rPr kumimoji="1" lang="ja-JP" altLang="en-US" sz="1400" b="1" dirty="0" smtClean="0">
                <a:ln>
                  <a:solidFill>
                    <a:schemeClr val="bg1"/>
                  </a:solidFill>
                </a:ln>
                <a:solidFill>
                  <a:srgbClr val="FF3300"/>
                </a:solidFill>
                <a:latin typeface="UD デジタル 教科書体 N-B" panose="02020700000000000000" pitchFamily="17" charset="-128"/>
                <a:ea typeface="UD デジタル 教科書体 N-B" panose="02020700000000000000" pitchFamily="17" charset="-128"/>
              </a:rPr>
              <a:t>石が出てきた～！</a:t>
            </a:r>
            <a:endParaRPr kumimoji="1" lang="ja-JP" altLang="en-US" sz="1400" b="1" dirty="0">
              <a:ln>
                <a:solidFill>
                  <a:schemeClr val="bg1"/>
                </a:solidFill>
              </a:ln>
              <a:solidFill>
                <a:srgbClr val="FF3300"/>
              </a:solidFill>
              <a:latin typeface="UD デジタル 教科書体 N-B" panose="02020700000000000000" pitchFamily="17" charset="-128"/>
              <a:ea typeface="UD デジタル 教科書体 N-B" panose="02020700000000000000" pitchFamily="17" charset="-128"/>
            </a:endParaRPr>
          </a:p>
        </p:txBody>
      </p:sp>
      <p:sp>
        <p:nvSpPr>
          <p:cNvPr id="82" name="テキスト ボックス 81"/>
          <p:cNvSpPr txBox="1"/>
          <p:nvPr/>
        </p:nvSpPr>
        <p:spPr>
          <a:xfrm>
            <a:off x="7404953" y="3797518"/>
            <a:ext cx="1441420" cy="523220"/>
          </a:xfrm>
          <a:prstGeom prst="rect">
            <a:avLst/>
          </a:prstGeom>
          <a:noFill/>
        </p:spPr>
        <p:txBody>
          <a:bodyPr wrap="none" rtlCol="0">
            <a:spAutoFit/>
          </a:bodyPr>
          <a:lstStyle/>
          <a:p>
            <a:r>
              <a:rPr kumimoji="1" lang="ja-JP" altLang="en-US" sz="1400" b="1" dirty="0" smtClean="0">
                <a:ln>
                  <a:solidFill>
                    <a:schemeClr val="bg1"/>
                  </a:solidFill>
                </a:ln>
                <a:solidFill>
                  <a:srgbClr val="FF3300"/>
                </a:solidFill>
                <a:latin typeface="UD デジタル 教科書体 N-B" panose="02020700000000000000" pitchFamily="17" charset="-128"/>
                <a:ea typeface="UD デジタル 教科書体 N-B" panose="02020700000000000000" pitchFamily="17" charset="-128"/>
              </a:rPr>
              <a:t>何が</a:t>
            </a:r>
            <a:endParaRPr kumimoji="1" lang="en-US" altLang="ja-JP" sz="1400" b="1" dirty="0" smtClean="0">
              <a:ln>
                <a:solidFill>
                  <a:schemeClr val="bg1"/>
                </a:solidFill>
              </a:ln>
              <a:solidFill>
                <a:srgbClr val="FF3300"/>
              </a:solidFill>
              <a:latin typeface="UD デジタル 教科書体 N-B" panose="02020700000000000000" pitchFamily="17" charset="-128"/>
              <a:ea typeface="UD デジタル 教科書体 N-B" panose="02020700000000000000" pitchFamily="17" charset="-128"/>
            </a:endParaRPr>
          </a:p>
          <a:p>
            <a:r>
              <a:rPr kumimoji="1" lang="ja-JP" altLang="en-US" sz="1400" b="1" dirty="0" smtClean="0">
                <a:ln>
                  <a:solidFill>
                    <a:schemeClr val="bg1"/>
                  </a:solidFill>
                </a:ln>
                <a:solidFill>
                  <a:srgbClr val="FF3300"/>
                </a:solidFill>
                <a:latin typeface="UD デジタル 教科書体 N-B" panose="02020700000000000000" pitchFamily="17" charset="-128"/>
                <a:ea typeface="UD デジタル 教科書体 N-B" panose="02020700000000000000" pitchFamily="17" charset="-128"/>
              </a:rPr>
              <a:t>出てくるかな？</a:t>
            </a:r>
            <a:endParaRPr kumimoji="1" lang="ja-JP" altLang="en-US" sz="1400" b="1" dirty="0">
              <a:ln>
                <a:solidFill>
                  <a:schemeClr val="bg1"/>
                </a:solidFill>
              </a:ln>
              <a:solidFill>
                <a:srgbClr val="FF3300"/>
              </a:solidFill>
              <a:latin typeface="UD デジタル 教科書体 N-B" panose="02020700000000000000" pitchFamily="17" charset="-128"/>
              <a:ea typeface="UD デジタル 教科書体 N-B" panose="02020700000000000000" pitchFamily="17" charset="-128"/>
            </a:endParaRPr>
          </a:p>
        </p:txBody>
      </p:sp>
      <p:pic>
        <p:nvPicPr>
          <p:cNvPr id="1026" name="Picture 2" descr="ã«ãããããã¹ã¤ã«ã®ããªã¼ã¤ã©ã¹ã"/>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962702" y="348997"/>
            <a:ext cx="525653" cy="373706"/>
          </a:xfrm>
          <a:prstGeom prst="rect">
            <a:avLst/>
          </a:prstGeom>
          <a:noFill/>
          <a:extLst>
            <a:ext uri="{909E8E84-426E-40DD-AFC4-6F175D3DCCD1}">
              <a14:hiddenFill xmlns:a14="http://schemas.microsoft.com/office/drawing/2010/main">
                <a:solidFill>
                  <a:srgbClr val="FFFFFF"/>
                </a:solidFill>
              </a14:hiddenFill>
            </a:ext>
          </a:extLst>
        </p:spPr>
      </p:pic>
      <p:pic>
        <p:nvPicPr>
          <p:cNvPr id="15" name="図 14"/>
          <p:cNvPicPr>
            <a:picLocks noChangeAspect="1"/>
          </p:cNvPicPr>
          <p:nvPr/>
        </p:nvPicPr>
        <p:blipFill rotWithShape="1">
          <a:blip r:embed="rId12">
            <a:extLst>
              <a:ext uri="{28A0092B-C50C-407E-A947-70E740481C1C}">
                <a14:useLocalDpi xmlns:a14="http://schemas.microsoft.com/office/drawing/2010/main" val="0"/>
              </a:ext>
            </a:extLst>
          </a:blip>
          <a:srcRect l="29189" t="-100733" r="29035" b="-73931"/>
          <a:stretch/>
        </p:blipFill>
        <p:spPr>
          <a:xfrm rot="16200000">
            <a:off x="8290090" y="2971825"/>
            <a:ext cx="4408915" cy="470909"/>
          </a:xfrm>
          <a:prstGeom prst="rect">
            <a:avLst/>
          </a:prstGeom>
        </p:spPr>
      </p:pic>
      <p:pic>
        <p:nvPicPr>
          <p:cNvPr id="24" name="図 23"/>
          <p:cNvPicPr>
            <a:picLocks noChangeAspect="1"/>
          </p:cNvPicPr>
          <p:nvPr/>
        </p:nvPicPr>
        <p:blipFill rotWithShape="1">
          <a:blip r:embed="rId13">
            <a:extLst>
              <a:ext uri="{BEBA8EAE-BF5A-486C-A8C5-ECC9F3942E4B}">
                <a14:imgProps xmlns:a14="http://schemas.microsoft.com/office/drawing/2010/main">
                  <a14:imgLayer r:embed="rId14">
                    <a14:imgEffect>
                      <a14:brightnessContrast contrast="20000"/>
                    </a14:imgEffect>
                  </a14:imgLayer>
                </a14:imgProps>
              </a:ext>
              <a:ext uri="{28A0092B-C50C-407E-A947-70E740481C1C}">
                <a14:useLocalDpi xmlns:a14="http://schemas.microsoft.com/office/drawing/2010/main" val="0"/>
              </a:ext>
            </a:extLst>
          </a:blip>
          <a:srcRect t="1" r="49604" b="7795"/>
          <a:stretch/>
        </p:blipFill>
        <p:spPr>
          <a:xfrm>
            <a:off x="140727" y="793983"/>
            <a:ext cx="5328259" cy="263473"/>
          </a:xfrm>
          <a:prstGeom prst="rect">
            <a:avLst/>
          </a:prstGeom>
        </p:spPr>
      </p:pic>
      <p:pic>
        <p:nvPicPr>
          <p:cNvPr id="84" name="図 83"/>
          <p:cNvPicPr>
            <a:picLocks noChangeAspect="1"/>
          </p:cNvPicPr>
          <p:nvPr/>
        </p:nvPicPr>
        <p:blipFill rotWithShape="1">
          <a:blip r:embed="rId15">
            <a:extLst>
              <a:ext uri="{28A0092B-C50C-407E-A947-70E740481C1C}">
                <a14:useLocalDpi xmlns:a14="http://schemas.microsoft.com/office/drawing/2010/main" val="0"/>
              </a:ext>
            </a:extLst>
          </a:blip>
          <a:srcRect t="1" r="49604" b="7795"/>
          <a:stretch/>
        </p:blipFill>
        <p:spPr>
          <a:xfrm flipH="1">
            <a:off x="110949" y="6988755"/>
            <a:ext cx="5328259" cy="263473"/>
          </a:xfrm>
          <a:prstGeom prst="rect">
            <a:avLst/>
          </a:prstGeom>
        </p:spPr>
      </p:pic>
      <p:pic>
        <p:nvPicPr>
          <p:cNvPr id="85" name="図 84"/>
          <p:cNvPicPr>
            <a:picLocks noChangeAspect="1"/>
          </p:cNvPicPr>
          <p:nvPr/>
        </p:nvPicPr>
        <p:blipFill rotWithShape="1">
          <a:blip r:embed="rId12">
            <a:extLst>
              <a:ext uri="{28A0092B-C50C-407E-A947-70E740481C1C}">
                <a14:useLocalDpi xmlns:a14="http://schemas.microsoft.com/office/drawing/2010/main" val="0"/>
              </a:ext>
            </a:extLst>
          </a:blip>
          <a:srcRect l="29189" t="-100733" r="29035" b="-73931"/>
          <a:stretch/>
        </p:blipFill>
        <p:spPr>
          <a:xfrm rot="5400000" flipH="1">
            <a:off x="3470205" y="3055561"/>
            <a:ext cx="4408915" cy="470909"/>
          </a:xfrm>
          <a:prstGeom prst="rect">
            <a:avLst/>
          </a:prstGeom>
        </p:spPr>
      </p:pic>
    </p:spTree>
    <p:extLst>
      <p:ext uri="{BB962C8B-B14F-4D97-AF65-F5344CB8AC3E}">
        <p14:creationId xmlns:p14="http://schemas.microsoft.com/office/powerpoint/2010/main" val="2505849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1971</TotalTime>
  <Words>422</Words>
  <Application>Microsoft Office PowerPoint</Application>
  <PresentationFormat>ユーザー設定</PresentationFormat>
  <Paragraphs>46</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Microsoft JhengHei</vt:lpstr>
      <vt:lpstr>ＭＳ Ｐゴシック</vt:lpstr>
      <vt:lpstr>UD デジタル 教科書体 N-B</vt:lpstr>
      <vt:lpstr>UD デジタル 教科書体 NK-B</vt:lpstr>
      <vt:lpstr>UD デジタル 教科書体 NP-B</vt:lpstr>
      <vt:lpstr>游ゴシック</vt:lpstr>
      <vt:lpstr>游明朝</vt:lpstr>
      <vt:lpstr>Arial</vt:lpstr>
      <vt:lpstr>Calibri</vt:lpstr>
      <vt:lpstr>Calibri Light</vt:lpstr>
      <vt:lpstr>Office テーマ</vt:lpstr>
      <vt:lpstr>PowerPoint プレゼンテーション</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PC18</dc:creator>
  <cp:lastModifiedBy>PC18</cp:lastModifiedBy>
  <cp:revision>79</cp:revision>
  <cp:lastPrinted>2018-07-07T04:58:43Z</cp:lastPrinted>
  <dcterms:created xsi:type="dcterms:W3CDTF">2018-05-03T01:56:55Z</dcterms:created>
  <dcterms:modified xsi:type="dcterms:W3CDTF">2018-07-07T07:05:13Z</dcterms:modified>
</cp:coreProperties>
</file>